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72" r:id="rId2"/>
    <p:sldId id="256" r:id="rId3"/>
    <p:sldId id="258" r:id="rId4"/>
    <p:sldId id="259" r:id="rId5"/>
    <p:sldId id="260" r:id="rId6"/>
    <p:sldId id="261" r:id="rId7"/>
    <p:sldId id="262" r:id="rId8"/>
    <p:sldId id="263" r:id="rId9"/>
    <p:sldId id="264" r:id="rId10"/>
    <p:sldId id="265" r:id="rId11"/>
    <p:sldId id="266" r:id="rId12"/>
    <p:sldId id="267" r:id="rId13"/>
    <p:sldId id="273" r:id="rId14"/>
    <p:sldId id="274" r:id="rId15"/>
    <p:sldId id="275" r:id="rId16"/>
    <p:sldId id="269" r:id="rId17"/>
    <p:sldId id="268" r:id="rId18"/>
    <p:sldId id="270" r:id="rId19"/>
    <p:sldId id="27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728D73-B695-CF43-97D8-BF6BD3295667}">
          <p14:sldIdLst>
            <p14:sldId id="272"/>
            <p14:sldId id="256"/>
            <p14:sldId id="258"/>
            <p14:sldId id="259"/>
            <p14:sldId id="260"/>
            <p14:sldId id="261"/>
            <p14:sldId id="262"/>
            <p14:sldId id="263"/>
            <p14:sldId id="264"/>
            <p14:sldId id="265"/>
            <p14:sldId id="266"/>
            <p14:sldId id="267"/>
            <p14:sldId id="273"/>
            <p14:sldId id="274"/>
            <p14:sldId id="275"/>
            <p14:sldId id="269"/>
            <p14:sldId id="268"/>
            <p14:sldId id="270"/>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DFC70-664E-4FB1-A95B-CDC364A9EC2C}" type="datetimeFigureOut">
              <a:rPr lang="en-US" smtClean="0"/>
              <a:t>4/19/2017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4466F-18FB-4A21-970C-2CF897300C41}" type="slidenum">
              <a:rPr lang="en-US" smtClean="0"/>
              <a:t>‹#›</a:t>
            </a:fld>
            <a:endParaRPr lang="en-US"/>
          </a:p>
        </p:txBody>
      </p:sp>
    </p:spTree>
    <p:extLst>
      <p:ext uri="{BB962C8B-B14F-4D97-AF65-F5344CB8AC3E}">
        <p14:creationId xmlns:p14="http://schemas.microsoft.com/office/powerpoint/2010/main" val="15246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4466F-18FB-4A21-970C-2CF897300C41}" type="slidenum">
              <a:rPr lang="en-US" smtClean="0"/>
              <a:t>2</a:t>
            </a:fld>
            <a:endParaRPr lang="en-US"/>
          </a:p>
        </p:txBody>
      </p:sp>
    </p:spTree>
    <p:extLst>
      <p:ext uri="{BB962C8B-B14F-4D97-AF65-F5344CB8AC3E}">
        <p14:creationId xmlns:p14="http://schemas.microsoft.com/office/powerpoint/2010/main" val="302937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561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ar_banner_blue_rough.jpe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9143999" cy="2227581"/>
          </a:xfrm>
          <a:prstGeom prst="rect">
            <a:avLst/>
          </a:prstGeom>
        </p:spPr>
      </p:pic>
    </p:spTree>
    <p:extLst>
      <p:ext uri="{BB962C8B-B14F-4D97-AF65-F5344CB8AC3E}">
        <p14:creationId xmlns:p14="http://schemas.microsoft.com/office/powerpoint/2010/main" val="1604761723"/>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83" y="2105356"/>
            <a:ext cx="6146800" cy="4394200"/>
          </a:xfrm>
          <a:prstGeom prst="rect">
            <a:avLst/>
          </a:prstGeom>
        </p:spPr>
      </p:pic>
    </p:spTree>
    <p:extLst>
      <p:ext uri="{BB962C8B-B14F-4D97-AF65-F5344CB8AC3E}">
        <p14:creationId xmlns:p14="http://schemas.microsoft.com/office/powerpoint/2010/main" val="2494461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2557" y="2013918"/>
            <a:ext cx="1227062" cy="1223142"/>
          </a:xfrm>
          <a:prstGeom prst="rect">
            <a:avLst/>
          </a:prstGeom>
        </p:spPr>
      </p:pic>
      <p:pic>
        <p:nvPicPr>
          <p:cNvPr id="6" name="Picture 5"/>
          <p:cNvPicPr>
            <a:picLocks noChangeAspect="1"/>
          </p:cNvPicPr>
          <p:nvPr/>
        </p:nvPicPr>
        <p:blipFill>
          <a:blip r:embed="rId3"/>
          <a:stretch>
            <a:fillRect/>
          </a:stretch>
        </p:blipFill>
        <p:spPr>
          <a:xfrm>
            <a:off x="6934299" y="2013919"/>
            <a:ext cx="1268005" cy="1263954"/>
          </a:xfrm>
          <a:prstGeom prst="rect">
            <a:avLst/>
          </a:prstGeom>
        </p:spPr>
      </p:pic>
      <p:pic>
        <p:nvPicPr>
          <p:cNvPr id="7" name="Picture 6"/>
          <p:cNvPicPr>
            <a:picLocks noChangeAspect="1"/>
          </p:cNvPicPr>
          <p:nvPr/>
        </p:nvPicPr>
        <p:blipFill>
          <a:blip r:embed="rId4"/>
          <a:stretch>
            <a:fillRect/>
          </a:stretch>
        </p:blipFill>
        <p:spPr>
          <a:xfrm>
            <a:off x="2193660" y="2013918"/>
            <a:ext cx="4384561" cy="2226825"/>
          </a:xfrm>
          <a:prstGeom prst="rect">
            <a:avLst/>
          </a:prstGeom>
        </p:spPr>
      </p:pic>
      <p:sp>
        <p:nvSpPr>
          <p:cNvPr id="9" name="TextBox 8"/>
          <p:cNvSpPr txBox="1"/>
          <p:nvPr/>
        </p:nvSpPr>
        <p:spPr>
          <a:xfrm>
            <a:off x="805218" y="5268035"/>
            <a:ext cx="7301552" cy="523220"/>
          </a:xfrm>
          <a:prstGeom prst="rect">
            <a:avLst/>
          </a:prstGeom>
          <a:noFill/>
        </p:spPr>
        <p:txBody>
          <a:bodyPr wrap="square" rtlCol="0">
            <a:spAutoFit/>
          </a:bodyPr>
          <a:lstStyle/>
          <a:p>
            <a:r>
              <a:rPr lang="en-US" sz="2800" dirty="0" smtClean="0">
                <a:latin typeface="Adobe Hebrew" panose="02040503050201020203" pitchFamily="18" charset="-79"/>
                <a:cs typeface="Adobe Hebrew" panose="02040503050201020203" pitchFamily="18" charset="-79"/>
              </a:rPr>
              <a:t>KEEPING THE PLEDGE DRIVE ENERGIZED</a:t>
            </a:r>
            <a:endParaRPr lang="en-US" sz="2800"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2608301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899" y="2115403"/>
            <a:ext cx="8161361" cy="646331"/>
          </a:xfrm>
          <a:prstGeom prst="rect">
            <a:avLst/>
          </a:prstGeom>
          <a:noFill/>
        </p:spPr>
        <p:txBody>
          <a:bodyPr wrap="square" rtlCol="0">
            <a:spAutoFit/>
          </a:bodyPr>
          <a:lstStyle/>
          <a:p>
            <a:r>
              <a:rPr lang="en-US" sz="3600" dirty="0" smtClean="0">
                <a:latin typeface="Adobe Hebrew" panose="02040503050201020203" pitchFamily="18" charset="-79"/>
                <a:cs typeface="Adobe Hebrew" panose="02040503050201020203" pitchFamily="18" charset="-79"/>
              </a:rPr>
              <a:t>On Air Delivery</a:t>
            </a:r>
            <a:endParaRPr lang="en-US" sz="3600" dirty="0">
              <a:latin typeface="Adobe Hebrew" panose="02040503050201020203" pitchFamily="18" charset="-79"/>
              <a:cs typeface="Adobe Hebrew" panose="02040503050201020203" pitchFamily="18" charset="-79"/>
            </a:endParaRPr>
          </a:p>
        </p:txBody>
      </p:sp>
      <p:sp>
        <p:nvSpPr>
          <p:cNvPr id="5" name="TextBox 4"/>
          <p:cNvSpPr txBox="1"/>
          <p:nvPr/>
        </p:nvSpPr>
        <p:spPr>
          <a:xfrm>
            <a:off x="409433" y="2961564"/>
            <a:ext cx="7833815"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Joy, Peace and Calm </a:t>
            </a:r>
            <a:r>
              <a:rPr lang="en-US" sz="2000" dirty="0" smtClean="0">
                <a:latin typeface="Adobe Hebrew" panose="02040503050201020203" pitchFamily="18" charset="-79"/>
                <a:cs typeface="Adobe Hebrew" panose="02040503050201020203" pitchFamily="18" charset="-79"/>
              </a:rPr>
              <a:t>Affect </a:t>
            </a:r>
            <a:r>
              <a:rPr lang="en-US" sz="2000" dirty="0" smtClean="0">
                <a:latin typeface="Adobe Hebrew" panose="02040503050201020203" pitchFamily="18" charset="-79"/>
                <a:cs typeface="Adobe Hebrew" panose="02040503050201020203" pitchFamily="18" charset="-79"/>
              </a:rPr>
              <a:t>The Listener In A Positive Way.</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Smile-When You Smile Your Voice Smiles And It Comes Across More Appealing And Personable To The Listener.</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Think Of Speaking On The Radio As An Intimate Conversation With A Friend And Not A Conversation With Thousands.</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People Listen To The Radio To Get Away From Their Troubles, Lighten Their Day, Enrich Their Faith, To Hear Another Voice, Hear Some News And To Be Entertained.</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Be Yourself, Not Your Favorite Radio/TV Personality.</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Inside Jokes Alienate Listeners.</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Let The Listener Get To Know You Personally.  This Is Where Relationships Are Forged.</a:t>
            </a:r>
            <a:endParaRPr lang="en-US" sz="2000"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1446379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09433" y="2033516"/>
            <a:ext cx="8175009" cy="646331"/>
          </a:xfrm>
          <a:prstGeom prst="rect">
            <a:avLst/>
          </a:prstGeom>
          <a:noFill/>
        </p:spPr>
        <p:txBody>
          <a:bodyPr wrap="square" rtlCol="0">
            <a:spAutoFit/>
          </a:bodyPr>
          <a:lstStyle/>
          <a:p>
            <a:r>
              <a:rPr lang="en-US" sz="3600" dirty="0" smtClean="0">
                <a:latin typeface="Adobe Hebrew" panose="02040503050201020203" pitchFamily="18" charset="-79"/>
                <a:cs typeface="Adobe Hebrew" panose="02040503050201020203" pitchFamily="18" charset="-79"/>
              </a:rPr>
              <a:t>Interviews And Testimonies</a:t>
            </a:r>
            <a:endParaRPr lang="en-US" sz="3600" dirty="0">
              <a:latin typeface="Adobe Hebrew" panose="02040503050201020203" pitchFamily="18" charset="-79"/>
              <a:cs typeface="Adobe Hebrew" panose="02040503050201020203" pitchFamily="18" charset="-79"/>
            </a:endParaRPr>
          </a:p>
        </p:txBody>
      </p:sp>
      <p:sp>
        <p:nvSpPr>
          <p:cNvPr id="11" name="TextBox 10"/>
          <p:cNvSpPr txBox="1"/>
          <p:nvPr/>
        </p:nvSpPr>
        <p:spPr>
          <a:xfrm>
            <a:off x="518615" y="2679847"/>
            <a:ext cx="7956645" cy="1323439"/>
          </a:xfrm>
          <a:prstGeom prst="rect">
            <a:avLst/>
          </a:prstGeom>
          <a:noFill/>
        </p:spPr>
        <p:txBody>
          <a:bodyPr wrap="square" rtlCol="0">
            <a:spAutoFit/>
          </a:bodyPr>
          <a:lstStyle/>
          <a:p>
            <a:r>
              <a:rPr lang="en-US" sz="2000" dirty="0" smtClean="0">
                <a:latin typeface="Adobe Hebrew" panose="02040503050201020203" pitchFamily="18" charset="-79"/>
                <a:cs typeface="Adobe Hebrew" panose="02040503050201020203" pitchFamily="18" charset="-79"/>
              </a:rPr>
              <a:t>Quality Trumps Quantity, So It’s Better To Have A Dozen Amazing, Life-Changing Stories Than Dozens Of Mediocre Ones.  Your Audience Is Turning Over Frequently So Stick With The Best Of The Best, Even If It Means You Repeat Recorded Testimonies.</a:t>
            </a:r>
            <a:endParaRPr lang="en-US" sz="2000" dirty="0">
              <a:latin typeface="Adobe Hebrew" panose="02040503050201020203" pitchFamily="18" charset="-79"/>
              <a:cs typeface="Adobe Hebrew" panose="02040503050201020203" pitchFamily="18" charset="-79"/>
            </a:endParaRPr>
          </a:p>
        </p:txBody>
      </p:sp>
      <p:sp>
        <p:nvSpPr>
          <p:cNvPr id="12" name="TextBox 11"/>
          <p:cNvSpPr txBox="1"/>
          <p:nvPr/>
        </p:nvSpPr>
        <p:spPr>
          <a:xfrm>
            <a:off x="518615" y="4531057"/>
            <a:ext cx="8284191"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Make Sure that Each Testimony Is About The Power Of Catholic Radio.</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Get Creative And Figure Out How To Say The Same Thing But In A Different Way.</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Keep The Mindset That This Is The First time The Listener Has Heard Your Story Or Pitch.</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Post On Facebook/Text How The Hour Is Going</a:t>
            </a:r>
            <a:endParaRPr lang="en-US" sz="2000"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2018565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03" y="2060812"/>
            <a:ext cx="8516203" cy="646331"/>
          </a:xfrm>
          <a:prstGeom prst="rect">
            <a:avLst/>
          </a:prstGeom>
          <a:noFill/>
        </p:spPr>
        <p:txBody>
          <a:bodyPr wrap="square" rtlCol="0">
            <a:spAutoFit/>
          </a:bodyPr>
          <a:lstStyle/>
          <a:p>
            <a:r>
              <a:rPr lang="en-US" sz="3600" dirty="0" smtClean="0">
                <a:latin typeface="Adobe Hebrew" panose="02040503050201020203" pitchFamily="18" charset="-79"/>
                <a:cs typeface="Adobe Hebrew" panose="02040503050201020203" pitchFamily="18" charset="-79"/>
              </a:rPr>
              <a:t>The Appeal</a:t>
            </a:r>
            <a:endParaRPr lang="en-US" sz="3600" dirty="0">
              <a:latin typeface="Adobe Hebrew" panose="02040503050201020203" pitchFamily="18" charset="-79"/>
              <a:cs typeface="Adobe Hebrew" panose="02040503050201020203" pitchFamily="18" charset="-79"/>
            </a:endParaRPr>
          </a:p>
        </p:txBody>
      </p:sp>
      <p:sp>
        <p:nvSpPr>
          <p:cNvPr id="3" name="TextBox 2"/>
          <p:cNvSpPr txBox="1"/>
          <p:nvPr/>
        </p:nvSpPr>
        <p:spPr>
          <a:xfrm>
            <a:off x="286603" y="2707143"/>
            <a:ext cx="7956645" cy="307777"/>
          </a:xfrm>
          <a:prstGeom prst="rect">
            <a:avLst/>
          </a:prstGeom>
          <a:noFill/>
        </p:spPr>
        <p:txBody>
          <a:bodyPr wrap="square" rtlCol="0">
            <a:spAutoFit/>
          </a:bodyPr>
          <a:lstStyle/>
          <a:p>
            <a:r>
              <a:rPr lang="en-US" sz="1400" dirty="0" smtClean="0">
                <a:latin typeface="Adobe Hebrew" panose="02040503050201020203" pitchFamily="18" charset="-79"/>
                <a:cs typeface="Adobe Hebrew" panose="02040503050201020203" pitchFamily="18" charset="-79"/>
              </a:rPr>
              <a:t>A Compelling Appeal States The Case For The Value Of The Ministry And The reason To Support It.</a:t>
            </a:r>
            <a:endParaRPr lang="en-US" sz="1400" dirty="0">
              <a:latin typeface="Adobe Hebrew" panose="02040503050201020203" pitchFamily="18" charset="-79"/>
              <a:cs typeface="Adobe Hebrew" panose="02040503050201020203" pitchFamily="18" charset="-79"/>
            </a:endParaRPr>
          </a:p>
        </p:txBody>
      </p:sp>
      <p:sp>
        <p:nvSpPr>
          <p:cNvPr id="4" name="TextBox 3"/>
          <p:cNvSpPr txBox="1"/>
          <p:nvPr/>
        </p:nvSpPr>
        <p:spPr>
          <a:xfrm>
            <a:off x="286603" y="3316406"/>
            <a:ext cx="7956645" cy="646331"/>
          </a:xfrm>
          <a:prstGeom prst="rect">
            <a:avLst/>
          </a:prstGeom>
          <a:noFill/>
        </p:spPr>
        <p:txBody>
          <a:bodyPr wrap="square" rtlCol="0">
            <a:spAutoFit/>
          </a:bodyPr>
          <a:lstStyle/>
          <a:p>
            <a:r>
              <a:rPr lang="en-US" dirty="0" smtClean="0">
                <a:latin typeface="Adobe Hebrew" panose="02040503050201020203" pitchFamily="18" charset="-79"/>
                <a:cs typeface="Adobe Hebrew" panose="02040503050201020203" pitchFamily="18" charset="-79"/>
              </a:rPr>
              <a:t>Three Things That Should Happen Each Hour:</a:t>
            </a:r>
          </a:p>
          <a:p>
            <a:endParaRPr lang="en-US" dirty="0">
              <a:latin typeface="Adobe Hebrew" panose="02040503050201020203" pitchFamily="18" charset="-79"/>
              <a:cs typeface="Adobe Hebrew" panose="02040503050201020203" pitchFamily="18" charset="-79"/>
            </a:endParaRPr>
          </a:p>
        </p:txBody>
      </p:sp>
      <p:sp>
        <p:nvSpPr>
          <p:cNvPr id="5" name="TextBox 4"/>
          <p:cNvSpPr txBox="1"/>
          <p:nvPr/>
        </p:nvSpPr>
        <p:spPr>
          <a:xfrm>
            <a:off x="286602" y="3687901"/>
            <a:ext cx="8516203" cy="3170099"/>
          </a:xfrm>
          <a:prstGeom prst="rect">
            <a:avLst/>
          </a:prstGeom>
          <a:noFill/>
        </p:spPr>
        <p:txBody>
          <a:bodyPr wrap="square" rtlCol="0">
            <a:spAutoFit/>
          </a:bodyPr>
          <a:lstStyle/>
          <a:p>
            <a:pPr marL="457200" indent="-457200">
              <a:buFont typeface="+mj-lt"/>
              <a:buAutoNum type="arabicPeriod"/>
            </a:pPr>
            <a:r>
              <a:rPr lang="en-US" sz="2000" dirty="0" smtClean="0">
                <a:latin typeface="Adobe Hebrew" panose="02040503050201020203" pitchFamily="18" charset="-79"/>
                <a:cs typeface="Adobe Hebrew" panose="02040503050201020203" pitchFamily="18" charset="-79"/>
              </a:rPr>
              <a:t>Testimony</a:t>
            </a:r>
          </a:p>
          <a:p>
            <a:pPr marL="457200" indent="-4572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A Listener Story That Gives Evidence To The Impact of The Ministry Is The Most Credible Case For Support</a:t>
            </a:r>
          </a:p>
          <a:p>
            <a:pPr marL="457200" indent="-457200">
              <a:buAutoNum type="arabicPeriod" startAt="2"/>
            </a:pPr>
            <a:r>
              <a:rPr lang="en-US" sz="2000" dirty="0" smtClean="0">
                <a:latin typeface="Adobe Hebrew" panose="02040503050201020203" pitchFamily="18" charset="-79"/>
                <a:cs typeface="Adobe Hebrew" panose="02040503050201020203" pitchFamily="18" charset="-79"/>
              </a:rPr>
              <a:t>Incentive: A Strategically Placed Incentive Such As:</a:t>
            </a:r>
          </a:p>
          <a:p>
            <a:pPr marL="457200" indent="-4572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Matching Gift Hour</a:t>
            </a:r>
          </a:p>
          <a:p>
            <a:pPr marL="457200" indent="-4572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Contingent Matching Gift</a:t>
            </a:r>
          </a:p>
          <a:p>
            <a:pPr marL="457200" indent="-4572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Long-Term Or Short-Term Goal Hour</a:t>
            </a:r>
          </a:p>
          <a:p>
            <a:pPr marL="457200" indent="-457200">
              <a:buAutoNum type="arabicPeriod" startAt="3"/>
            </a:pPr>
            <a:r>
              <a:rPr lang="en-US" sz="2000" dirty="0" smtClean="0">
                <a:latin typeface="Adobe Hebrew" panose="02040503050201020203" pitchFamily="18" charset="-79"/>
                <a:cs typeface="Adobe Hebrew" panose="02040503050201020203" pitchFamily="18" charset="-79"/>
              </a:rPr>
              <a:t>Call-To-Action</a:t>
            </a:r>
          </a:p>
          <a:p>
            <a:pPr marL="457200" indent="-4572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A Sense Of Urgency In Your Appeal</a:t>
            </a:r>
          </a:p>
          <a:p>
            <a:pPr marL="457200" indent="-4572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Make It Easy For People To donate</a:t>
            </a:r>
            <a:endParaRPr lang="en-US" sz="2000"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1956614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307" y="1910687"/>
            <a:ext cx="8475260" cy="1200329"/>
          </a:xfrm>
          <a:prstGeom prst="rect">
            <a:avLst/>
          </a:prstGeom>
          <a:noFill/>
        </p:spPr>
        <p:txBody>
          <a:bodyPr wrap="square" rtlCol="0">
            <a:spAutoFit/>
          </a:bodyPr>
          <a:lstStyle/>
          <a:p>
            <a:r>
              <a:rPr lang="en-US" sz="3600" dirty="0" smtClean="0">
                <a:latin typeface="Adobe Hebrew" panose="02040503050201020203" pitchFamily="18" charset="-79"/>
                <a:cs typeface="Adobe Hebrew" panose="02040503050201020203" pitchFamily="18" charset="-79"/>
              </a:rPr>
              <a:t>During &amp; After The Pledge Drive</a:t>
            </a:r>
          </a:p>
          <a:p>
            <a:endParaRPr lang="en-US" sz="3600" dirty="0">
              <a:latin typeface="Adobe Hebrew" panose="02040503050201020203" pitchFamily="18" charset="-79"/>
              <a:cs typeface="Adobe Hebrew" panose="02040503050201020203" pitchFamily="18" charset="-79"/>
            </a:endParaRPr>
          </a:p>
        </p:txBody>
      </p:sp>
      <p:sp>
        <p:nvSpPr>
          <p:cNvPr id="3" name="TextBox 2"/>
          <p:cNvSpPr txBox="1"/>
          <p:nvPr/>
        </p:nvSpPr>
        <p:spPr>
          <a:xfrm>
            <a:off x="368490" y="2610683"/>
            <a:ext cx="8611737" cy="4247317"/>
          </a:xfrm>
          <a:prstGeom prst="rect">
            <a:avLst/>
          </a:prstGeom>
          <a:noFill/>
        </p:spPr>
        <p:txBody>
          <a:bodyPr wrap="square" rtlCol="0">
            <a:spAutoFit/>
          </a:bodyPr>
          <a:lstStyle/>
          <a:p>
            <a:pPr marL="342900" indent="-342900">
              <a:buFont typeface="+mj-lt"/>
              <a:buAutoNum type="arabicPeriod"/>
            </a:pPr>
            <a:r>
              <a:rPr lang="en-US" dirty="0" smtClean="0">
                <a:latin typeface="Adobe Hebrew" panose="02040503050201020203" pitchFamily="18" charset="-79"/>
                <a:cs typeface="Adobe Hebrew" panose="02040503050201020203" pitchFamily="18" charset="-79"/>
              </a:rPr>
              <a:t>During Pledge Drive Call Major Donors Within One Hour Of Their Pledge</a:t>
            </a:r>
          </a:p>
          <a:p>
            <a:pPr marL="342900" indent="-342900">
              <a:buFont typeface="+mj-lt"/>
              <a:buAutoNum type="arabicPeriod"/>
            </a:pPr>
            <a:r>
              <a:rPr lang="en-US" dirty="0" smtClean="0">
                <a:latin typeface="Adobe Hebrew" panose="02040503050201020203" pitchFamily="18" charset="-79"/>
                <a:cs typeface="Adobe Hebrew" panose="02040503050201020203" pitchFamily="18" charset="-79"/>
              </a:rPr>
              <a:t>During Pledge Drive Draw The Winner Of The Daily Appreciation Gift</a:t>
            </a:r>
          </a:p>
          <a:p>
            <a:pPr marL="342900" indent="-342900">
              <a:buFont typeface="+mj-lt"/>
              <a:buAutoNum type="arabicPeriod"/>
            </a:pPr>
            <a:r>
              <a:rPr lang="en-US" dirty="0" smtClean="0">
                <a:latin typeface="Adobe Hebrew" panose="02040503050201020203" pitchFamily="18" charset="-79"/>
                <a:cs typeface="Adobe Hebrew" panose="02040503050201020203" pitchFamily="18" charset="-79"/>
              </a:rPr>
              <a:t>During Pledge Drive Send Out An Email Blast Each Evening Letting Everyone Know How The Drive Is Going, Seek Their Prayers, Ask That They Promote The Drive And Pray For The Drive</a:t>
            </a:r>
          </a:p>
          <a:p>
            <a:pPr marL="342900" indent="-342900">
              <a:buFont typeface="+mj-lt"/>
              <a:buAutoNum type="arabicPeriod"/>
            </a:pPr>
            <a:r>
              <a:rPr lang="en-US" dirty="0" smtClean="0">
                <a:latin typeface="Adobe Hebrew" panose="02040503050201020203" pitchFamily="18" charset="-79"/>
                <a:cs typeface="Adobe Hebrew" panose="02040503050201020203" pitchFamily="18" charset="-79"/>
              </a:rPr>
              <a:t>Contact Seraphim Donors To Schedule Live Remote</a:t>
            </a:r>
          </a:p>
          <a:p>
            <a:pPr marL="342900" indent="-342900">
              <a:buFont typeface="+mj-lt"/>
              <a:buAutoNum type="arabicPeriod"/>
            </a:pPr>
            <a:r>
              <a:rPr lang="en-US" dirty="0" smtClean="0">
                <a:latin typeface="Adobe Hebrew" panose="02040503050201020203" pitchFamily="18" charset="-79"/>
                <a:cs typeface="Adobe Hebrew" panose="02040503050201020203" pitchFamily="18" charset="-79"/>
              </a:rPr>
              <a:t>Order The Winners’ Daily Appreciation Gift</a:t>
            </a:r>
          </a:p>
          <a:p>
            <a:pPr marL="342900" indent="-342900">
              <a:buFont typeface="+mj-lt"/>
              <a:buAutoNum type="arabicPeriod"/>
            </a:pPr>
            <a:r>
              <a:rPr lang="en-US" dirty="0" smtClean="0">
                <a:latin typeface="Adobe Hebrew" panose="02040503050201020203" pitchFamily="18" charset="-79"/>
                <a:cs typeface="Adobe Hebrew" panose="02040503050201020203" pitchFamily="18" charset="-79"/>
              </a:rPr>
              <a:t>Call Matching Gift Donors To Thank Them And Let Them Know How Their Gift Was Matched</a:t>
            </a:r>
          </a:p>
          <a:p>
            <a:pPr marL="342900" indent="-342900">
              <a:buFont typeface="+mj-lt"/>
              <a:buAutoNum type="arabicPeriod"/>
            </a:pPr>
            <a:r>
              <a:rPr lang="en-US" dirty="0" smtClean="0">
                <a:latin typeface="Adobe Hebrew" panose="02040503050201020203" pitchFamily="18" charset="-79"/>
                <a:cs typeface="Adobe Hebrew" panose="02040503050201020203" pitchFamily="18" charset="-79"/>
              </a:rPr>
              <a:t>Send Thank You Cards To Major Donors</a:t>
            </a:r>
          </a:p>
          <a:p>
            <a:pPr marL="342900" indent="-342900">
              <a:buFont typeface="+mj-lt"/>
              <a:buAutoNum type="arabicPeriod"/>
            </a:pPr>
            <a:r>
              <a:rPr lang="en-US" dirty="0" smtClean="0">
                <a:latin typeface="Adobe Hebrew" panose="02040503050201020203" pitchFamily="18" charset="-79"/>
                <a:cs typeface="Adobe Hebrew" panose="02040503050201020203" pitchFamily="18" charset="-79"/>
              </a:rPr>
              <a:t>Send Thank You Cards To Volunteers</a:t>
            </a:r>
          </a:p>
          <a:p>
            <a:pPr marL="342900" indent="-342900">
              <a:buFont typeface="+mj-lt"/>
              <a:buAutoNum type="arabicPeriod"/>
            </a:pPr>
            <a:r>
              <a:rPr lang="en-US" dirty="0" smtClean="0">
                <a:latin typeface="Adobe Hebrew" panose="02040503050201020203" pitchFamily="18" charset="-79"/>
                <a:cs typeface="Adobe Hebrew" panose="02040503050201020203" pitchFamily="18" charset="-79"/>
              </a:rPr>
              <a:t>Make Sure Everything Is Ready For Mailing ASAP</a:t>
            </a:r>
          </a:p>
          <a:p>
            <a:pPr marL="342900" indent="-342900">
              <a:buFont typeface="Arial" panose="020B0604020202020204" pitchFamily="34" charset="0"/>
              <a:buChar char="•"/>
            </a:pPr>
            <a:r>
              <a:rPr lang="en-US" dirty="0" smtClean="0">
                <a:latin typeface="Adobe Hebrew" panose="02040503050201020203" pitchFamily="18" charset="-79"/>
                <a:cs typeface="Adobe Hebrew" panose="02040503050201020203" pitchFamily="18" charset="-79"/>
              </a:rPr>
              <a:t>Have Materials Already Packaged In Mailing Envelopes Prior To Pledge Drive</a:t>
            </a:r>
          </a:p>
          <a:p>
            <a:pPr marL="342900" indent="-342900">
              <a:buFont typeface="Arial" panose="020B0604020202020204" pitchFamily="34" charset="0"/>
              <a:buChar char="•"/>
            </a:pPr>
            <a:r>
              <a:rPr lang="en-US" dirty="0" smtClean="0">
                <a:latin typeface="Adobe Hebrew" panose="02040503050201020203" pitchFamily="18" charset="-79"/>
                <a:cs typeface="Adobe Hebrew" panose="02040503050201020203" pitchFamily="18" charset="-79"/>
              </a:rPr>
              <a:t>Enlist Extra Help If Necessary To Make Sure Mailing Is Done Within A Week Or Less </a:t>
            </a:r>
            <a:endParaRPr lang="en-US"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2182770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1689" y="1791786"/>
            <a:ext cx="2593948" cy="3487978"/>
          </a:xfrm>
          <a:prstGeom prst="rect">
            <a:avLst/>
          </a:prstGeom>
        </p:spPr>
      </p:pic>
      <p:sp>
        <p:nvSpPr>
          <p:cNvPr id="3" name="TextBox 2"/>
          <p:cNvSpPr txBox="1"/>
          <p:nvPr/>
        </p:nvSpPr>
        <p:spPr>
          <a:xfrm>
            <a:off x="150125" y="1951630"/>
            <a:ext cx="5773003" cy="646331"/>
          </a:xfrm>
          <a:prstGeom prst="rect">
            <a:avLst/>
          </a:prstGeom>
          <a:noFill/>
        </p:spPr>
        <p:txBody>
          <a:bodyPr wrap="square" rtlCol="0">
            <a:spAutoFit/>
          </a:bodyPr>
          <a:lstStyle/>
          <a:p>
            <a:r>
              <a:rPr lang="en-US" sz="3600" dirty="0" smtClean="0">
                <a:latin typeface="Adobe Hebrew" panose="02040503050201020203" pitchFamily="18" charset="-79"/>
                <a:cs typeface="Adobe Hebrew" panose="02040503050201020203" pitchFamily="18" charset="-79"/>
              </a:rPr>
              <a:t>Give Thanks</a:t>
            </a:r>
            <a:endParaRPr lang="en-US" sz="3600" dirty="0">
              <a:latin typeface="Adobe Hebrew" panose="02040503050201020203" pitchFamily="18" charset="-79"/>
              <a:cs typeface="Adobe Hebrew" panose="02040503050201020203" pitchFamily="18" charset="-79"/>
            </a:endParaRPr>
          </a:p>
        </p:txBody>
      </p:sp>
      <p:sp>
        <p:nvSpPr>
          <p:cNvPr id="4" name="TextBox 3"/>
          <p:cNvSpPr txBox="1"/>
          <p:nvPr/>
        </p:nvSpPr>
        <p:spPr>
          <a:xfrm>
            <a:off x="150125" y="2597961"/>
            <a:ext cx="5950424" cy="646331"/>
          </a:xfrm>
          <a:prstGeom prst="rect">
            <a:avLst/>
          </a:prstGeom>
          <a:noFill/>
        </p:spPr>
        <p:txBody>
          <a:bodyPr wrap="square" rtlCol="0">
            <a:spAutoFit/>
          </a:bodyPr>
          <a:lstStyle/>
          <a:p>
            <a:r>
              <a:rPr lang="en-US" i="1" dirty="0" smtClean="0">
                <a:latin typeface="Adobe Hebrew" panose="02040503050201020203" pitchFamily="18" charset="-79"/>
                <a:cs typeface="Adobe Hebrew" panose="02040503050201020203" pitchFamily="18" charset="-79"/>
              </a:rPr>
              <a:t>“In All Things Give thanks; For This Is The Will Of God In Christ Jesus </a:t>
            </a:r>
            <a:r>
              <a:rPr lang="en-US" i="1" dirty="0" smtClean="0">
                <a:latin typeface="Adobe Hebrew" panose="02040503050201020203" pitchFamily="18" charset="-79"/>
                <a:cs typeface="Adobe Hebrew" panose="02040503050201020203" pitchFamily="18" charset="-79"/>
              </a:rPr>
              <a:t>Concerning You </a:t>
            </a:r>
            <a:r>
              <a:rPr lang="en-US" i="1" dirty="0" smtClean="0">
                <a:latin typeface="Adobe Hebrew" panose="02040503050201020203" pitchFamily="18" charset="-79"/>
                <a:cs typeface="Adobe Hebrew" panose="02040503050201020203" pitchFamily="18" charset="-79"/>
              </a:rPr>
              <a:t>All.” </a:t>
            </a:r>
            <a:r>
              <a:rPr lang="en-US" dirty="0" smtClean="0">
                <a:latin typeface="Adobe Hebrew" panose="02040503050201020203" pitchFamily="18" charset="-79"/>
                <a:cs typeface="Adobe Hebrew" panose="02040503050201020203" pitchFamily="18" charset="-79"/>
              </a:rPr>
              <a:t>1 Thessalonians 5:18</a:t>
            </a:r>
            <a:endParaRPr lang="en-US" i="1" dirty="0">
              <a:latin typeface="Adobe Hebrew" panose="02040503050201020203" pitchFamily="18" charset="-79"/>
              <a:cs typeface="Adobe Hebrew" panose="02040503050201020203" pitchFamily="18" charset="-79"/>
            </a:endParaRPr>
          </a:p>
        </p:txBody>
      </p:sp>
      <p:sp>
        <p:nvSpPr>
          <p:cNvPr id="5" name="TextBox 4"/>
          <p:cNvSpPr txBox="1"/>
          <p:nvPr/>
        </p:nvSpPr>
        <p:spPr>
          <a:xfrm>
            <a:off x="327546" y="3535775"/>
            <a:ext cx="6004143"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Send Out An Email Blast Thanking Everyone For Their Support</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Post A Thank you to everyone On Facebook</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Run On Air Spots Thanking All The Prayer Warriors And Benefactors</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Most Of All Take time To Give Thanks For The Pledge Drive.  Pray In Thanksgiving For The Benefactors, Volunteers And Staff And For The Many Blessings That Our Lord And Blessed Mother Have Bestowed.</a:t>
            </a:r>
            <a:endParaRPr lang="en-US" sz="2000"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3165200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752" y="3794078"/>
            <a:ext cx="7410735" cy="1323439"/>
          </a:xfrm>
          <a:prstGeom prst="rect">
            <a:avLst/>
          </a:prstGeom>
          <a:noFill/>
        </p:spPr>
        <p:txBody>
          <a:bodyPr wrap="square" rtlCol="0">
            <a:spAutoFit/>
          </a:bodyPr>
          <a:lstStyle/>
          <a:p>
            <a:pPr algn="ctr"/>
            <a:r>
              <a:rPr lang="en-US" sz="8000" smtClean="0">
                <a:latin typeface="Adobe Hebrew" panose="02040503050201020203" pitchFamily="18" charset="-79"/>
                <a:cs typeface="Adobe Hebrew" panose="02040503050201020203" pitchFamily="18" charset="-79"/>
              </a:rPr>
              <a:t>Questions?</a:t>
            </a:r>
            <a:endParaRPr lang="en-US" sz="800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3690970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1445" y="2074460"/>
            <a:ext cx="7465325" cy="1015663"/>
          </a:xfrm>
          <a:prstGeom prst="rect">
            <a:avLst/>
          </a:prstGeom>
          <a:noFill/>
        </p:spPr>
        <p:txBody>
          <a:bodyPr wrap="square" rtlCol="0">
            <a:spAutoFit/>
          </a:bodyPr>
          <a:lstStyle/>
          <a:p>
            <a:pPr algn="ctr"/>
            <a:r>
              <a:rPr lang="en-US" sz="6000" dirty="0" smtClean="0">
                <a:latin typeface="Adobe Hebrew" panose="02040503050201020203" pitchFamily="18" charset="-79"/>
                <a:cs typeface="Adobe Hebrew" panose="02040503050201020203" pitchFamily="18" charset="-79"/>
              </a:rPr>
              <a:t>Contact Toya</a:t>
            </a:r>
            <a:endParaRPr lang="en-US" sz="6000" dirty="0">
              <a:latin typeface="Adobe Hebrew" panose="02040503050201020203" pitchFamily="18" charset="-79"/>
              <a:cs typeface="Adobe Hebrew" panose="02040503050201020203" pitchFamily="18" charset="-79"/>
            </a:endParaRPr>
          </a:p>
        </p:txBody>
      </p:sp>
      <p:sp>
        <p:nvSpPr>
          <p:cNvPr id="3" name="TextBox 2"/>
          <p:cNvSpPr txBox="1"/>
          <p:nvPr/>
        </p:nvSpPr>
        <p:spPr>
          <a:xfrm>
            <a:off x="1651379" y="3131067"/>
            <a:ext cx="5704764" cy="523220"/>
          </a:xfrm>
          <a:prstGeom prst="rect">
            <a:avLst/>
          </a:prstGeom>
          <a:noFill/>
        </p:spPr>
        <p:txBody>
          <a:bodyPr wrap="square" rtlCol="0">
            <a:spAutoFit/>
          </a:bodyPr>
          <a:lstStyle/>
          <a:p>
            <a:pPr algn="ctr"/>
            <a:r>
              <a:rPr lang="en-US" sz="2800" dirty="0" smtClean="0">
                <a:latin typeface="Adobe Hebrew" panose="02040503050201020203" pitchFamily="18" charset="-79"/>
                <a:cs typeface="Adobe Hebrew" panose="02040503050201020203" pitchFamily="18" charset="-79"/>
              </a:rPr>
              <a:t>toyahall@grnonline.com</a:t>
            </a:r>
            <a:endParaRPr lang="en-US" sz="2800" dirty="0">
              <a:latin typeface="Adobe Hebrew" panose="02040503050201020203" pitchFamily="18" charset="-79"/>
              <a:cs typeface="Adobe Hebrew" panose="02040503050201020203" pitchFamily="18" charset="-79"/>
            </a:endParaRPr>
          </a:p>
        </p:txBody>
      </p:sp>
      <p:sp>
        <p:nvSpPr>
          <p:cNvPr id="4" name="TextBox 3"/>
          <p:cNvSpPr txBox="1"/>
          <p:nvPr/>
        </p:nvSpPr>
        <p:spPr>
          <a:xfrm>
            <a:off x="2142699" y="3807726"/>
            <a:ext cx="4954137" cy="707886"/>
          </a:xfrm>
          <a:prstGeom prst="rect">
            <a:avLst/>
          </a:prstGeom>
          <a:noFill/>
        </p:spPr>
        <p:txBody>
          <a:bodyPr wrap="square" rtlCol="0">
            <a:spAutoFit/>
          </a:bodyPr>
          <a:lstStyle/>
          <a:p>
            <a:pPr algn="ctr"/>
            <a:r>
              <a:rPr lang="en-US" sz="4000" dirty="0" smtClean="0">
                <a:latin typeface="Adobe Hebrew" panose="02040503050201020203" pitchFamily="18" charset="-79"/>
                <a:cs typeface="Adobe Hebrew" panose="02040503050201020203" pitchFamily="18" charset="-79"/>
              </a:rPr>
              <a:t>432-682-5476</a:t>
            </a:r>
            <a:endParaRPr lang="en-US" sz="4000" dirty="0">
              <a:latin typeface="Adobe Hebrew" panose="02040503050201020203" pitchFamily="18" charset="-79"/>
              <a:cs typeface="Adobe Hebrew" panose="02040503050201020203" pitchFamily="18" charset="-79"/>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53" y="4669051"/>
            <a:ext cx="1946027" cy="1612981"/>
          </a:xfrm>
          <a:prstGeom prst="rect">
            <a:avLst/>
          </a:prstGeom>
        </p:spPr>
      </p:pic>
    </p:spTree>
    <p:extLst>
      <p:ext uri="{BB962C8B-B14F-4D97-AF65-F5344CB8AC3E}">
        <p14:creationId xmlns:p14="http://schemas.microsoft.com/office/powerpoint/2010/main" val="1862847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263" y="2224585"/>
            <a:ext cx="7260609" cy="1015663"/>
          </a:xfrm>
          <a:prstGeom prst="rect">
            <a:avLst/>
          </a:prstGeom>
          <a:noFill/>
        </p:spPr>
        <p:txBody>
          <a:bodyPr wrap="square" rtlCol="0">
            <a:spAutoFit/>
          </a:bodyPr>
          <a:lstStyle/>
          <a:p>
            <a:pPr algn="ctr"/>
            <a:r>
              <a:rPr lang="en-US" sz="6000" dirty="0" smtClean="0">
                <a:latin typeface="Adobe Hebrew" panose="02040503050201020203" pitchFamily="18" charset="-79"/>
                <a:cs typeface="Adobe Hebrew" panose="02040503050201020203" pitchFamily="18" charset="-79"/>
              </a:rPr>
              <a:t>Upcoming Webinars</a:t>
            </a:r>
            <a:endParaRPr lang="en-US" sz="6000" dirty="0">
              <a:latin typeface="Adobe Hebrew" panose="02040503050201020203" pitchFamily="18" charset="-79"/>
              <a:cs typeface="Adobe Hebrew" panose="02040503050201020203" pitchFamily="18" charset="-79"/>
            </a:endParaRPr>
          </a:p>
        </p:txBody>
      </p:sp>
      <p:sp>
        <p:nvSpPr>
          <p:cNvPr id="6" name="TextBox 5"/>
          <p:cNvSpPr txBox="1"/>
          <p:nvPr/>
        </p:nvSpPr>
        <p:spPr>
          <a:xfrm>
            <a:off x="1187354" y="3775881"/>
            <a:ext cx="6578221" cy="584775"/>
          </a:xfrm>
          <a:prstGeom prst="rect">
            <a:avLst/>
          </a:prstGeom>
          <a:noFill/>
        </p:spPr>
        <p:txBody>
          <a:bodyPr wrap="square" rtlCol="0">
            <a:spAutoFit/>
          </a:bodyPr>
          <a:lstStyle/>
          <a:p>
            <a:pPr algn="ctr"/>
            <a:r>
              <a:rPr lang="en-US" sz="3200" dirty="0" smtClean="0">
                <a:latin typeface="Adobe Hebrew" panose="02040503050201020203" pitchFamily="18" charset="-79"/>
                <a:cs typeface="Adobe Hebrew" panose="02040503050201020203" pitchFamily="18" charset="-79"/>
              </a:rPr>
              <a:t>Thursday May 4 4:30eT/3:30CT</a:t>
            </a:r>
            <a:endParaRPr lang="en-US" sz="3200" dirty="0">
              <a:latin typeface="Adobe Hebrew" panose="02040503050201020203" pitchFamily="18" charset="-79"/>
              <a:cs typeface="Adobe Hebrew" panose="02040503050201020203" pitchFamily="18" charset="-79"/>
            </a:endParaRPr>
          </a:p>
        </p:txBody>
      </p:sp>
      <p:sp>
        <p:nvSpPr>
          <p:cNvPr id="8" name="TextBox 7"/>
          <p:cNvSpPr txBox="1"/>
          <p:nvPr/>
        </p:nvSpPr>
        <p:spPr>
          <a:xfrm>
            <a:off x="1651377" y="4335228"/>
            <a:ext cx="5909481" cy="523220"/>
          </a:xfrm>
          <a:prstGeom prst="rect">
            <a:avLst/>
          </a:prstGeom>
          <a:noFill/>
        </p:spPr>
        <p:txBody>
          <a:bodyPr wrap="square" rtlCol="0">
            <a:spAutoFit/>
          </a:bodyPr>
          <a:lstStyle/>
          <a:p>
            <a:pPr algn="ctr"/>
            <a:r>
              <a:rPr lang="en-US" sz="2800" dirty="0" smtClean="0">
                <a:latin typeface="Adobe Hebrew" panose="02040503050201020203" pitchFamily="18" charset="-79"/>
                <a:cs typeface="Adobe Hebrew" panose="02040503050201020203" pitchFamily="18" charset="-79"/>
              </a:rPr>
              <a:t>Planning for the Next Pledge Drive</a:t>
            </a:r>
            <a:endParaRPr lang="en-US" sz="2800" dirty="0">
              <a:latin typeface="Adobe Hebrew" panose="02040503050201020203" pitchFamily="18" charset="-79"/>
              <a:cs typeface="Adobe Hebrew" panose="02040503050201020203" pitchFamily="18" charset="-79"/>
            </a:endParaRPr>
          </a:p>
        </p:txBody>
      </p:sp>
      <p:sp>
        <p:nvSpPr>
          <p:cNvPr id="9" name="TextBox 8"/>
          <p:cNvSpPr txBox="1"/>
          <p:nvPr/>
        </p:nvSpPr>
        <p:spPr>
          <a:xfrm>
            <a:off x="1883390" y="4858448"/>
            <a:ext cx="5677468" cy="523220"/>
          </a:xfrm>
          <a:prstGeom prst="rect">
            <a:avLst/>
          </a:prstGeom>
          <a:noFill/>
        </p:spPr>
        <p:txBody>
          <a:bodyPr wrap="square" rtlCol="0">
            <a:spAutoFit/>
          </a:bodyPr>
          <a:lstStyle/>
          <a:p>
            <a:pPr algn="ctr"/>
            <a:r>
              <a:rPr lang="en-US" sz="2800" dirty="0" smtClean="0">
                <a:latin typeface="Adobe Hebrew" panose="02040503050201020203" pitchFamily="18" charset="-79"/>
                <a:cs typeface="Adobe Hebrew" panose="02040503050201020203" pitchFamily="18" charset="-79"/>
              </a:rPr>
              <a:t>Jim Carroll, Spirit Catholic Radio</a:t>
            </a:r>
            <a:endParaRPr lang="en-US" sz="2800"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2228188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5469" y="2511188"/>
            <a:ext cx="6810232" cy="1754326"/>
          </a:xfrm>
          <a:prstGeom prst="rect">
            <a:avLst/>
          </a:prstGeom>
          <a:noFill/>
        </p:spPr>
        <p:txBody>
          <a:bodyPr wrap="square" rtlCol="0">
            <a:spAutoFit/>
          </a:bodyPr>
          <a:lstStyle/>
          <a:p>
            <a:pPr algn="ctr"/>
            <a:r>
              <a:rPr lang="en-US" sz="3600" dirty="0" smtClean="0">
                <a:latin typeface="Adobe Hebrew" panose="02040503050201020203" pitchFamily="18" charset="-79"/>
                <a:cs typeface="Adobe Hebrew" panose="02040503050201020203" pitchFamily="18" charset="-79"/>
              </a:rPr>
              <a:t>If you haven’t already, be sure to check out our EWTN Affiliate Relations Website</a:t>
            </a:r>
            <a:endParaRPr lang="en-US" sz="3600" dirty="0">
              <a:latin typeface="Adobe Hebrew" panose="02040503050201020203" pitchFamily="18" charset="-79"/>
              <a:cs typeface="Adobe Hebrew" panose="02040503050201020203" pitchFamily="18" charset="-79"/>
            </a:endParaRPr>
          </a:p>
        </p:txBody>
      </p:sp>
      <p:sp>
        <p:nvSpPr>
          <p:cNvPr id="3" name="TextBox 2"/>
          <p:cNvSpPr txBox="1"/>
          <p:nvPr/>
        </p:nvSpPr>
        <p:spPr>
          <a:xfrm>
            <a:off x="1678675" y="4394579"/>
            <a:ext cx="6005015" cy="1323439"/>
          </a:xfrm>
          <a:prstGeom prst="rect">
            <a:avLst/>
          </a:prstGeom>
          <a:noFill/>
        </p:spPr>
        <p:txBody>
          <a:bodyPr wrap="square" rtlCol="0">
            <a:spAutoFit/>
          </a:bodyPr>
          <a:lstStyle/>
          <a:p>
            <a:pPr algn="ctr"/>
            <a:r>
              <a:rPr lang="en-US" sz="8000" dirty="0">
                <a:latin typeface="Adobe Hebrew" panose="02040503050201020203" pitchFamily="18" charset="-79"/>
                <a:cs typeface="Adobe Hebrew" panose="02040503050201020203" pitchFamily="18" charset="-79"/>
              </a:rPr>
              <a:t>e</a:t>
            </a:r>
            <a:r>
              <a:rPr lang="en-US" sz="8000" dirty="0" smtClean="0">
                <a:latin typeface="Adobe Hebrew" panose="02040503050201020203" pitchFamily="18" charset="-79"/>
                <a:cs typeface="Adobe Hebrew" panose="02040503050201020203" pitchFamily="18" charset="-79"/>
              </a:rPr>
              <a:t>ar.ewtn.com</a:t>
            </a:r>
            <a:endParaRPr lang="en-US" sz="8000"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3251125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90" y="2361063"/>
            <a:ext cx="8420668" cy="923330"/>
          </a:xfrm>
          <a:prstGeom prst="rect">
            <a:avLst/>
          </a:prstGeom>
          <a:noFill/>
        </p:spPr>
        <p:txBody>
          <a:bodyPr wrap="square" rtlCol="0">
            <a:spAutoFit/>
          </a:bodyPr>
          <a:lstStyle/>
          <a:p>
            <a:pPr algn="ctr"/>
            <a:r>
              <a:rPr lang="en-US" sz="5400" dirty="0" smtClean="0">
                <a:latin typeface="Adobe Hebrew" panose="02040503050201020203" pitchFamily="18" charset="-79"/>
                <a:cs typeface="Adobe Hebrew" panose="02040503050201020203" pitchFamily="18" charset="-79"/>
              </a:rPr>
              <a:t>On-Air Pledge Drives, Part 2</a:t>
            </a:r>
            <a:endParaRPr lang="en-US" sz="5400" dirty="0">
              <a:latin typeface="Adobe Hebrew" panose="02040503050201020203" pitchFamily="18" charset="-79"/>
              <a:cs typeface="Adobe Hebrew" panose="02040503050201020203" pitchFamily="18" charset="-79"/>
            </a:endParaRPr>
          </a:p>
        </p:txBody>
      </p:sp>
      <p:sp>
        <p:nvSpPr>
          <p:cNvPr id="3" name="TextBox 2"/>
          <p:cNvSpPr txBox="1"/>
          <p:nvPr/>
        </p:nvSpPr>
        <p:spPr>
          <a:xfrm>
            <a:off x="839337" y="3284393"/>
            <a:ext cx="7478973" cy="2123658"/>
          </a:xfrm>
          <a:prstGeom prst="rect">
            <a:avLst/>
          </a:prstGeom>
          <a:noFill/>
        </p:spPr>
        <p:txBody>
          <a:bodyPr wrap="square" rtlCol="0">
            <a:spAutoFit/>
          </a:bodyPr>
          <a:lstStyle/>
          <a:p>
            <a:pPr algn="ctr"/>
            <a:r>
              <a:rPr lang="en-US" sz="6600" dirty="0" smtClean="0">
                <a:latin typeface="Adobe Hebrew" panose="02040503050201020203" pitchFamily="18" charset="-79"/>
                <a:cs typeface="Adobe Hebrew" panose="02040503050201020203" pitchFamily="18" charset="-79"/>
              </a:rPr>
              <a:t>Toya Hall</a:t>
            </a:r>
          </a:p>
          <a:p>
            <a:pPr algn="ctr"/>
            <a:r>
              <a:rPr lang="en-US" sz="6600" dirty="0" smtClean="0">
                <a:latin typeface="Adobe Hebrew" panose="02040503050201020203" pitchFamily="18" charset="-79"/>
                <a:cs typeface="Adobe Hebrew" panose="02040503050201020203" pitchFamily="18" charset="-79"/>
              </a:rPr>
              <a:t>Guadalupe Radio</a:t>
            </a:r>
            <a:endParaRPr lang="en-US" sz="6600" dirty="0">
              <a:latin typeface="Adobe Hebrew" panose="02040503050201020203" pitchFamily="18" charset="-79"/>
              <a:cs typeface="Adobe Hebrew" panose="02040503050201020203" pitchFamily="18" charset="-79"/>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851" y="5228248"/>
            <a:ext cx="1801503" cy="1493190"/>
          </a:xfrm>
          <a:prstGeom prst="rect">
            <a:avLst/>
          </a:prstGeom>
        </p:spPr>
      </p:pic>
    </p:spTree>
    <p:extLst>
      <p:ext uri="{BB962C8B-B14F-4D97-AF65-F5344CB8AC3E}">
        <p14:creationId xmlns:p14="http://schemas.microsoft.com/office/powerpoint/2010/main" val="794558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137" y="2142699"/>
            <a:ext cx="8215953" cy="1015663"/>
          </a:xfrm>
          <a:prstGeom prst="rect">
            <a:avLst/>
          </a:prstGeom>
          <a:noFill/>
        </p:spPr>
        <p:txBody>
          <a:bodyPr wrap="square" rtlCol="0">
            <a:spAutoFit/>
          </a:bodyPr>
          <a:lstStyle/>
          <a:p>
            <a:pPr algn="ctr"/>
            <a:r>
              <a:rPr lang="en-US" sz="6000" dirty="0" smtClean="0">
                <a:latin typeface="Adobe Hebrew" panose="02040503050201020203" pitchFamily="18" charset="-79"/>
                <a:cs typeface="Adobe Hebrew" panose="02040503050201020203" pitchFamily="18" charset="-79"/>
              </a:rPr>
              <a:t>Pledge Drives</a:t>
            </a:r>
            <a:endParaRPr lang="en-US" sz="6000" dirty="0">
              <a:latin typeface="Adobe Hebrew" panose="02040503050201020203" pitchFamily="18" charset="-79"/>
              <a:cs typeface="Adobe Hebrew" panose="02040503050201020203" pitchFamily="18" charset="-79"/>
            </a:endParaRPr>
          </a:p>
        </p:txBody>
      </p:sp>
      <p:sp>
        <p:nvSpPr>
          <p:cNvPr id="3" name="TextBox 2"/>
          <p:cNvSpPr txBox="1"/>
          <p:nvPr/>
        </p:nvSpPr>
        <p:spPr>
          <a:xfrm>
            <a:off x="1692323" y="3534770"/>
            <a:ext cx="6045958" cy="2462213"/>
          </a:xfrm>
          <a:prstGeom prst="rect">
            <a:avLst/>
          </a:prstGeom>
          <a:noFill/>
        </p:spPr>
        <p:txBody>
          <a:bodyPr wrap="square" rtlCol="0">
            <a:spAutoFit/>
          </a:bodyPr>
          <a:lstStyle/>
          <a:p>
            <a:r>
              <a:rPr lang="en-US" sz="2200" dirty="0" smtClean="0">
                <a:latin typeface="Adobe Hebrew" panose="02040503050201020203" pitchFamily="18" charset="-79"/>
                <a:cs typeface="Adobe Hebrew" panose="02040503050201020203" pitchFamily="18" charset="-79"/>
              </a:rPr>
              <a:t>Mother Angelica said, “Never put a lid on God.  You can give God a thimble and ask for a quart.  It won’t work.  Your plans, your projects, your dreams have to always be bigger than you, so God has room to operate.  I want you to get good ideas, crazy ideas, extravagant ideas.  Nothing is too much for the Lord to do-accent on ‘The Lord’.”</a:t>
            </a:r>
          </a:p>
        </p:txBody>
      </p:sp>
      <p:sp>
        <p:nvSpPr>
          <p:cNvPr id="6" name="TextBox 5"/>
          <p:cNvSpPr txBox="1"/>
          <p:nvPr/>
        </p:nvSpPr>
        <p:spPr>
          <a:xfrm>
            <a:off x="1815152" y="6216555"/>
            <a:ext cx="5595582" cy="368490"/>
          </a:xfrm>
          <a:prstGeom prst="rect">
            <a:avLst/>
          </a:prstGeom>
          <a:noFill/>
        </p:spPr>
        <p:txBody>
          <a:bodyPr wrap="square" rtlCol="0">
            <a:spAutoFit/>
          </a:bodyPr>
          <a:lstStyle/>
          <a:p>
            <a:r>
              <a:rPr lang="en-US" dirty="0" smtClean="0">
                <a:latin typeface="Adobe Hebrew" panose="02040503050201020203" pitchFamily="18" charset="-79"/>
                <a:cs typeface="Adobe Hebrew" panose="02040503050201020203" pitchFamily="18" charset="-79"/>
              </a:rPr>
              <a:t>The Foundation to a Successful On-Air Fundraiser</a:t>
            </a:r>
            <a:endParaRPr lang="en-US"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3774997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74645" y="2035944"/>
            <a:ext cx="2569287" cy="1444236"/>
          </a:xfrm>
          <a:prstGeom prst="rect">
            <a:avLst/>
          </a:prstGeom>
        </p:spPr>
      </p:pic>
      <p:pic>
        <p:nvPicPr>
          <p:cNvPr id="7" name="Picture 6"/>
          <p:cNvPicPr>
            <a:picLocks noChangeAspect="1"/>
          </p:cNvPicPr>
          <p:nvPr/>
        </p:nvPicPr>
        <p:blipFill>
          <a:blip r:embed="rId3"/>
          <a:stretch>
            <a:fillRect/>
          </a:stretch>
        </p:blipFill>
        <p:spPr>
          <a:xfrm>
            <a:off x="3441094" y="2398686"/>
            <a:ext cx="2261812" cy="2060627"/>
          </a:xfrm>
          <a:prstGeom prst="rect">
            <a:avLst/>
          </a:prstGeom>
        </p:spPr>
      </p:pic>
      <p:pic>
        <p:nvPicPr>
          <p:cNvPr id="8" name="Picture 7"/>
          <p:cNvPicPr>
            <a:picLocks noChangeAspect="1"/>
          </p:cNvPicPr>
          <p:nvPr/>
        </p:nvPicPr>
        <p:blipFill>
          <a:blip r:embed="rId4"/>
          <a:stretch>
            <a:fillRect/>
          </a:stretch>
        </p:blipFill>
        <p:spPr>
          <a:xfrm>
            <a:off x="5489772" y="1956048"/>
            <a:ext cx="2425929" cy="1821268"/>
          </a:xfrm>
          <a:prstGeom prst="rect">
            <a:avLst/>
          </a:prstGeom>
        </p:spPr>
      </p:pic>
      <p:sp>
        <p:nvSpPr>
          <p:cNvPr id="9" name="TextBox 8"/>
          <p:cNvSpPr txBox="1"/>
          <p:nvPr/>
        </p:nvSpPr>
        <p:spPr>
          <a:xfrm>
            <a:off x="1241946" y="5429899"/>
            <a:ext cx="6905767" cy="569387"/>
          </a:xfrm>
          <a:prstGeom prst="rect">
            <a:avLst/>
          </a:prstGeom>
          <a:noFill/>
        </p:spPr>
        <p:txBody>
          <a:bodyPr wrap="square" rtlCol="0">
            <a:spAutoFit/>
          </a:bodyPr>
          <a:lstStyle/>
          <a:p>
            <a:r>
              <a:rPr lang="en-US" sz="3100" dirty="0" smtClean="0">
                <a:latin typeface="Adobe Hebrew" panose="02040503050201020203" pitchFamily="18" charset="-79"/>
                <a:cs typeface="Adobe Hebrew" panose="02040503050201020203" pitchFamily="18" charset="-79"/>
              </a:rPr>
              <a:t>Planning 6 Weeks Prior To Pledge Drive</a:t>
            </a:r>
            <a:endParaRPr lang="en-US" sz="3100"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274643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0752" y="2470245"/>
            <a:ext cx="7151427" cy="646331"/>
          </a:xfrm>
          <a:prstGeom prst="rect">
            <a:avLst/>
          </a:prstGeom>
          <a:noFill/>
        </p:spPr>
        <p:txBody>
          <a:bodyPr wrap="square" rtlCol="0">
            <a:spAutoFit/>
          </a:bodyPr>
          <a:lstStyle/>
          <a:p>
            <a:r>
              <a:rPr lang="en-US" sz="3600" dirty="0" smtClean="0">
                <a:latin typeface="Adobe Hebrew" panose="02040503050201020203" pitchFamily="18" charset="-79"/>
                <a:cs typeface="Adobe Hebrew" panose="02040503050201020203" pitchFamily="18" charset="-79"/>
              </a:rPr>
              <a:t>Getting Organized</a:t>
            </a:r>
            <a:endParaRPr lang="en-US" sz="3600" dirty="0">
              <a:latin typeface="Adobe Hebrew" panose="02040503050201020203" pitchFamily="18" charset="-79"/>
              <a:cs typeface="Adobe Hebrew" panose="02040503050201020203" pitchFamily="18" charset="-79"/>
            </a:endParaRPr>
          </a:p>
        </p:txBody>
      </p:sp>
      <p:sp>
        <p:nvSpPr>
          <p:cNvPr id="8" name="TextBox 7"/>
          <p:cNvSpPr txBox="1"/>
          <p:nvPr/>
        </p:nvSpPr>
        <p:spPr>
          <a:xfrm>
            <a:off x="1037230" y="3466531"/>
            <a:ext cx="7014949"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dobe Hebrew" panose="02040503050201020203" pitchFamily="18" charset="-79"/>
                <a:cs typeface="Adobe Hebrew" panose="02040503050201020203" pitchFamily="18" charset="-79"/>
              </a:rPr>
              <a:t>Create Excel Workbook for Pledge Drive</a:t>
            </a:r>
          </a:p>
          <a:p>
            <a:pPr marL="285750" indent="-285750">
              <a:buFont typeface="Arial" panose="020B0604020202020204" pitchFamily="34" charset="0"/>
              <a:buChar char="•"/>
            </a:pPr>
            <a:r>
              <a:rPr lang="en-US" sz="2400" dirty="0" smtClean="0">
                <a:latin typeface="Adobe Hebrew" panose="02040503050201020203" pitchFamily="18" charset="-79"/>
                <a:cs typeface="Adobe Hebrew" panose="02040503050201020203" pitchFamily="18" charset="-79"/>
              </a:rPr>
              <a:t>GRN Prayer Schedule, Contact Religious Orders</a:t>
            </a:r>
          </a:p>
          <a:p>
            <a:pPr marL="285750" indent="-285750">
              <a:buFont typeface="Arial" panose="020B0604020202020204" pitchFamily="34" charset="0"/>
              <a:buChar char="•"/>
            </a:pPr>
            <a:r>
              <a:rPr lang="en-US" sz="2400" dirty="0" smtClean="0">
                <a:latin typeface="Adobe Hebrew" panose="02040503050201020203" pitchFamily="18" charset="-79"/>
                <a:cs typeface="Adobe Hebrew" panose="02040503050201020203" pitchFamily="18" charset="-79"/>
              </a:rPr>
              <a:t>Develop Theme</a:t>
            </a:r>
          </a:p>
          <a:p>
            <a:pPr marL="285750" indent="-285750">
              <a:buFont typeface="Arial" panose="020B0604020202020204" pitchFamily="34" charset="0"/>
              <a:buChar char="•"/>
            </a:pPr>
            <a:r>
              <a:rPr lang="en-US" sz="2400" dirty="0" smtClean="0">
                <a:latin typeface="Adobe Hebrew" panose="02040503050201020203" pitchFamily="18" charset="-79"/>
                <a:cs typeface="Adobe Hebrew" panose="02040503050201020203" pitchFamily="18" charset="-79"/>
              </a:rPr>
              <a:t>Create Talking Points</a:t>
            </a:r>
          </a:p>
          <a:p>
            <a:pPr marL="285750" indent="-285750">
              <a:buFont typeface="Arial" panose="020B0604020202020204" pitchFamily="34" charset="0"/>
              <a:buChar char="•"/>
            </a:pPr>
            <a:r>
              <a:rPr lang="en-US" sz="2400" dirty="0" smtClean="0">
                <a:latin typeface="Adobe Hebrew" panose="02040503050201020203" pitchFamily="18" charset="-79"/>
                <a:cs typeface="Adobe Hebrew" panose="02040503050201020203" pitchFamily="18" charset="-79"/>
              </a:rPr>
              <a:t>Call All Donors With Fulfilled Pledges 1 Week Out</a:t>
            </a:r>
          </a:p>
          <a:p>
            <a:pPr marL="285750" indent="-285750">
              <a:buFont typeface="Arial" panose="020B0604020202020204" pitchFamily="34" charset="0"/>
              <a:buChar char="•"/>
            </a:pPr>
            <a:r>
              <a:rPr lang="en-US" sz="2400" dirty="0" smtClean="0">
                <a:latin typeface="Adobe Hebrew" panose="02040503050201020203" pitchFamily="18" charset="-79"/>
                <a:cs typeface="Adobe Hebrew" panose="02040503050201020203" pitchFamily="18" charset="-79"/>
              </a:rPr>
              <a:t>Hourly Guest Scheduled And Prerecorded Testimonials Created</a:t>
            </a:r>
          </a:p>
          <a:p>
            <a:pPr marL="285750" indent="-285750">
              <a:buFont typeface="Arial" panose="020B0604020202020204" pitchFamily="34" charset="0"/>
              <a:buChar char="•"/>
            </a:pPr>
            <a:r>
              <a:rPr lang="en-US" sz="2400" dirty="0" smtClean="0">
                <a:latin typeface="Adobe Hebrew" panose="02040503050201020203" pitchFamily="18" charset="-79"/>
                <a:cs typeface="Adobe Hebrew" panose="02040503050201020203" pitchFamily="18" charset="-79"/>
              </a:rPr>
              <a:t>Schedule Call Center Volunteers and Gifts</a:t>
            </a:r>
          </a:p>
          <a:p>
            <a:pPr marL="285750" indent="-285750">
              <a:buFont typeface="Arial" panose="020B0604020202020204" pitchFamily="34" charset="0"/>
              <a:buChar char="•"/>
            </a:pPr>
            <a:r>
              <a:rPr lang="en-US" sz="2400" dirty="0" smtClean="0">
                <a:latin typeface="Adobe Hebrew" panose="02040503050201020203" pitchFamily="18" charset="-79"/>
                <a:cs typeface="Adobe Hebrew" panose="02040503050201020203" pitchFamily="18" charset="-79"/>
              </a:rPr>
              <a:t>Schedule Donated Meals For Volunteers And Staff</a:t>
            </a:r>
            <a:endParaRPr lang="en-US" sz="2400"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1381126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8740" y="2402006"/>
            <a:ext cx="6851176" cy="646331"/>
          </a:xfrm>
          <a:prstGeom prst="rect">
            <a:avLst/>
          </a:prstGeom>
          <a:noFill/>
        </p:spPr>
        <p:txBody>
          <a:bodyPr wrap="square" rtlCol="0">
            <a:spAutoFit/>
          </a:bodyPr>
          <a:lstStyle/>
          <a:p>
            <a:r>
              <a:rPr lang="en-US" sz="3600" dirty="0" smtClean="0">
                <a:latin typeface="Adobe Hebrew" panose="02040503050201020203" pitchFamily="18" charset="-79"/>
                <a:cs typeface="Adobe Hebrew" panose="02040503050201020203" pitchFamily="18" charset="-79"/>
              </a:rPr>
              <a:t>Planning Ahead</a:t>
            </a:r>
            <a:endParaRPr lang="en-US" sz="3600" dirty="0">
              <a:latin typeface="Adobe Hebrew" panose="02040503050201020203" pitchFamily="18" charset="-79"/>
              <a:cs typeface="Adobe Hebrew" panose="02040503050201020203" pitchFamily="18" charset="-79"/>
            </a:endParaRPr>
          </a:p>
        </p:txBody>
      </p:sp>
      <p:sp>
        <p:nvSpPr>
          <p:cNvPr id="9" name="TextBox 8"/>
          <p:cNvSpPr txBox="1"/>
          <p:nvPr/>
        </p:nvSpPr>
        <p:spPr>
          <a:xfrm>
            <a:off x="818866" y="3480179"/>
            <a:ext cx="7478973"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Radio Promo Spots Begin 2 Weeks Out</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Setup Phone Lines And Prepare Website</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Set Hourly Clocks</a:t>
            </a:r>
          </a:p>
          <a:p>
            <a:pPr marL="457200" indent="-457200">
              <a:buFont typeface="+mj-lt"/>
              <a:buAutoNum type="arabicPeriod"/>
            </a:pPr>
            <a:r>
              <a:rPr lang="en-US" sz="2000" dirty="0" smtClean="0">
                <a:latin typeface="Adobe Hebrew" panose="02040503050201020203" pitchFamily="18" charset="-79"/>
                <a:cs typeface="Adobe Hebrew" panose="02040503050201020203" pitchFamily="18" charset="-79"/>
              </a:rPr>
              <a:t>First And Last Hour A Music Break At The Bottom Of The Hour</a:t>
            </a:r>
          </a:p>
          <a:p>
            <a:pPr marL="457200" indent="-457200">
              <a:buFont typeface="+mj-lt"/>
              <a:buAutoNum type="arabicPeriod"/>
            </a:pPr>
            <a:r>
              <a:rPr lang="en-US" sz="2000" dirty="0" smtClean="0">
                <a:latin typeface="Adobe Hebrew" panose="02040503050201020203" pitchFamily="18" charset="-79"/>
                <a:cs typeface="Adobe Hebrew" panose="02040503050201020203" pitchFamily="18" charset="-79"/>
              </a:rPr>
              <a:t>All Other Hours 5 Minute Break 20 minutes After The Hour And 5 Minute Break 20 Minutes Until The Top Of The Hour</a:t>
            </a:r>
          </a:p>
          <a:p>
            <a:pPr marL="457200" indent="-457200">
              <a:buFont typeface="+mj-lt"/>
              <a:buAutoNum type="arabicPeriod"/>
            </a:pPr>
            <a:r>
              <a:rPr lang="en-US" sz="2000" dirty="0" smtClean="0">
                <a:latin typeface="Adobe Hebrew" panose="02040503050201020203" pitchFamily="18" charset="-79"/>
                <a:cs typeface="Adobe Hebrew" panose="02040503050201020203" pitchFamily="18" charset="-79"/>
              </a:rPr>
              <a:t>Prerecorded Segments Play in the 5 Minute Breaks</a:t>
            </a:r>
          </a:p>
          <a:p>
            <a:pPr marL="457200" indent="-457200">
              <a:buFont typeface="+mj-lt"/>
              <a:buAutoNum type="arabicPeriod"/>
            </a:pPr>
            <a:r>
              <a:rPr lang="en-US" sz="2000" dirty="0" smtClean="0">
                <a:latin typeface="Adobe Hebrew" panose="02040503050201020203" pitchFamily="18" charset="-79"/>
                <a:cs typeface="Adobe Hebrew" panose="02040503050201020203" pitchFamily="18" charset="-79"/>
              </a:rPr>
              <a:t>Create Thank You List For On-Air Mention At The End Of Pledge Drive</a:t>
            </a:r>
          </a:p>
          <a:p>
            <a:pPr marL="457200" indent="-457200">
              <a:buFont typeface="+mj-lt"/>
              <a:buAutoNum type="arabicPeriod"/>
            </a:pPr>
            <a:endParaRPr lang="en-US" sz="2000"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4004896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2263" y="2088107"/>
            <a:ext cx="7656394" cy="646331"/>
          </a:xfrm>
          <a:prstGeom prst="rect">
            <a:avLst/>
          </a:prstGeom>
          <a:noFill/>
        </p:spPr>
        <p:txBody>
          <a:bodyPr wrap="square" rtlCol="0">
            <a:spAutoFit/>
          </a:bodyPr>
          <a:lstStyle/>
          <a:p>
            <a:r>
              <a:rPr lang="en-US" sz="3600" dirty="0" smtClean="0">
                <a:latin typeface="Adobe Hebrew" panose="02040503050201020203" pitchFamily="18" charset="-79"/>
                <a:cs typeface="Adobe Hebrew" panose="02040503050201020203" pitchFamily="18" charset="-79"/>
              </a:rPr>
              <a:t>What Drives A Pledge Drive?</a:t>
            </a:r>
            <a:endParaRPr lang="en-US" sz="3600" dirty="0">
              <a:latin typeface="Adobe Hebrew" panose="02040503050201020203" pitchFamily="18" charset="-79"/>
              <a:cs typeface="Adobe Hebrew" panose="02040503050201020203" pitchFamily="18" charset="-79"/>
            </a:endParaRPr>
          </a:p>
        </p:txBody>
      </p:sp>
      <p:sp>
        <p:nvSpPr>
          <p:cNvPr id="7" name="TextBox 6"/>
          <p:cNvSpPr txBox="1"/>
          <p:nvPr/>
        </p:nvSpPr>
        <p:spPr>
          <a:xfrm>
            <a:off x="696036" y="3043451"/>
            <a:ext cx="7492621"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Raising Matching Gift Funds For 50% Of Overall Goal</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Setup Giving Levels</a:t>
            </a:r>
          </a:p>
          <a:p>
            <a:pPr marL="457200" indent="-457200">
              <a:buFont typeface="+mj-lt"/>
              <a:buAutoNum type="arabicPeriod"/>
            </a:pPr>
            <a:r>
              <a:rPr lang="en-US" sz="2000" dirty="0" smtClean="0">
                <a:latin typeface="Adobe Hebrew" panose="02040503050201020203" pitchFamily="18" charset="-79"/>
                <a:cs typeface="Adobe Hebrew" panose="02040503050201020203" pitchFamily="18" charset="-79"/>
              </a:rPr>
              <a:t>$10+ Monthly Pledge – Angel</a:t>
            </a:r>
          </a:p>
          <a:p>
            <a:pPr marL="457200" indent="-457200">
              <a:buFont typeface="+mj-lt"/>
              <a:buAutoNum type="arabicPeriod"/>
            </a:pPr>
            <a:r>
              <a:rPr lang="en-US" sz="2000" dirty="0" smtClean="0">
                <a:latin typeface="Adobe Hebrew" panose="02040503050201020203" pitchFamily="18" charset="-79"/>
                <a:cs typeface="Adobe Hebrew" panose="02040503050201020203" pitchFamily="18" charset="-79"/>
              </a:rPr>
              <a:t>$30+ Monthly Pledge – Guardian Angel</a:t>
            </a:r>
          </a:p>
          <a:p>
            <a:pPr marL="457200" indent="-457200">
              <a:buFont typeface="+mj-lt"/>
              <a:buAutoNum type="arabicPeriod"/>
            </a:pPr>
            <a:r>
              <a:rPr lang="en-US" sz="2000" dirty="0" smtClean="0">
                <a:latin typeface="Adobe Hebrew" panose="02040503050201020203" pitchFamily="18" charset="-79"/>
                <a:cs typeface="Adobe Hebrew" panose="02040503050201020203" pitchFamily="18" charset="-79"/>
              </a:rPr>
              <a:t>$1,500 One-Time or $125 Monthly – Archangel</a:t>
            </a:r>
          </a:p>
          <a:p>
            <a:pPr marL="457200" indent="-457200">
              <a:buFont typeface="+mj-lt"/>
              <a:buAutoNum type="arabicPeriod"/>
            </a:pPr>
            <a:r>
              <a:rPr lang="en-US" sz="2000" dirty="0" smtClean="0">
                <a:latin typeface="Adobe Hebrew" panose="02040503050201020203" pitchFamily="18" charset="-79"/>
                <a:cs typeface="Adobe Hebrew" panose="02040503050201020203" pitchFamily="18" charset="-79"/>
              </a:rPr>
              <a:t>$5,000 One-Time – Seraphim Angel</a:t>
            </a:r>
          </a:p>
          <a:p>
            <a:pPr marL="457200" indent="-4572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Order Appreciation Gift For Angel Level And Up</a:t>
            </a:r>
          </a:p>
          <a:p>
            <a:pPr marL="457200" indent="-4572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Order NFP Gift</a:t>
            </a:r>
          </a:p>
          <a:p>
            <a:pPr marL="457200" indent="-4572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Raise Funds For Daily Appreciation Gift Drawing</a:t>
            </a:r>
          </a:p>
          <a:p>
            <a:pPr marL="457200" indent="-4572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Arrange Pilgrimage Drawing For Archangel Donor Level</a:t>
            </a:r>
            <a:endParaRPr lang="en-US" sz="2000"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2826962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433" y="2169994"/>
            <a:ext cx="7710985" cy="646331"/>
          </a:xfrm>
          <a:prstGeom prst="rect">
            <a:avLst/>
          </a:prstGeom>
          <a:noFill/>
        </p:spPr>
        <p:txBody>
          <a:bodyPr wrap="square" rtlCol="0">
            <a:spAutoFit/>
          </a:bodyPr>
          <a:lstStyle/>
          <a:p>
            <a:r>
              <a:rPr lang="en-US" sz="3600" dirty="0" smtClean="0">
                <a:latin typeface="Adobe Hebrew" panose="02040503050201020203" pitchFamily="18" charset="-79"/>
                <a:cs typeface="Adobe Hebrew" panose="02040503050201020203" pitchFamily="18" charset="-79"/>
              </a:rPr>
              <a:t>Matching Gifts</a:t>
            </a:r>
            <a:endParaRPr lang="en-US" sz="3600" dirty="0">
              <a:latin typeface="Adobe Hebrew" panose="02040503050201020203" pitchFamily="18" charset="-79"/>
              <a:cs typeface="Adobe Hebrew" panose="02040503050201020203" pitchFamily="18" charset="-79"/>
            </a:endParaRPr>
          </a:p>
        </p:txBody>
      </p:sp>
      <p:sp>
        <p:nvSpPr>
          <p:cNvPr id="4" name="TextBox 3"/>
          <p:cNvSpPr txBox="1"/>
          <p:nvPr/>
        </p:nvSpPr>
        <p:spPr>
          <a:xfrm>
            <a:off x="409433" y="3261815"/>
            <a:ext cx="5022376"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Underwriters</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Individual Major Donors</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Parish And Catholic Organization Donations</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Special Event Donations</a:t>
            </a:r>
          </a:p>
          <a:p>
            <a:pPr marL="342900" indent="-342900">
              <a:buFont typeface="Arial" panose="020B0604020202020204" pitchFamily="34" charset="0"/>
              <a:buChar char="•"/>
            </a:pPr>
            <a:r>
              <a:rPr lang="en-US" sz="2000" dirty="0" smtClean="0">
                <a:latin typeface="Adobe Hebrew" panose="02040503050201020203" pitchFamily="18" charset="-79"/>
                <a:cs typeface="Adobe Hebrew" panose="02040503050201020203" pitchFamily="18" charset="-79"/>
              </a:rPr>
              <a:t>Contingent Matching Gifts</a:t>
            </a:r>
            <a:endParaRPr lang="en-US" sz="2000" dirty="0">
              <a:latin typeface="Adobe Hebrew" panose="02040503050201020203" pitchFamily="18" charset="-79"/>
              <a:cs typeface="Adobe Hebrew" panose="02040503050201020203" pitchFamily="18" charset="-79"/>
            </a:endParaRPr>
          </a:p>
        </p:txBody>
      </p:sp>
      <p:pic>
        <p:nvPicPr>
          <p:cNvPr id="5" name="Picture 4"/>
          <p:cNvPicPr>
            <a:picLocks noChangeAspect="1"/>
          </p:cNvPicPr>
          <p:nvPr/>
        </p:nvPicPr>
        <p:blipFill>
          <a:blip r:embed="rId2"/>
          <a:stretch>
            <a:fillRect/>
          </a:stretch>
        </p:blipFill>
        <p:spPr>
          <a:xfrm>
            <a:off x="5683738" y="2816325"/>
            <a:ext cx="1972656" cy="1691904"/>
          </a:xfrm>
          <a:prstGeom prst="rect">
            <a:avLst/>
          </a:prstGeom>
        </p:spPr>
      </p:pic>
      <p:pic>
        <p:nvPicPr>
          <p:cNvPr id="8" name="Picture 7"/>
          <p:cNvPicPr>
            <a:picLocks noChangeAspect="1"/>
          </p:cNvPicPr>
          <p:nvPr/>
        </p:nvPicPr>
        <p:blipFill>
          <a:blip r:embed="rId3"/>
          <a:stretch>
            <a:fillRect/>
          </a:stretch>
        </p:blipFill>
        <p:spPr>
          <a:xfrm>
            <a:off x="6114197" y="4173377"/>
            <a:ext cx="2144001" cy="1962366"/>
          </a:xfrm>
          <a:prstGeom prst="rect">
            <a:avLst/>
          </a:prstGeom>
        </p:spPr>
      </p:pic>
    </p:spTree>
    <p:extLst>
      <p:ext uri="{BB962C8B-B14F-4D97-AF65-F5344CB8AC3E}">
        <p14:creationId xmlns:p14="http://schemas.microsoft.com/office/powerpoint/2010/main" val="2270105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6603" y="2197290"/>
            <a:ext cx="8120418" cy="646331"/>
          </a:xfrm>
          <a:prstGeom prst="rect">
            <a:avLst/>
          </a:prstGeom>
          <a:noFill/>
        </p:spPr>
        <p:txBody>
          <a:bodyPr wrap="square" rtlCol="0">
            <a:spAutoFit/>
          </a:bodyPr>
          <a:lstStyle/>
          <a:p>
            <a:r>
              <a:rPr lang="en-US" sz="3600" dirty="0" smtClean="0">
                <a:latin typeface="Adobe Hebrew" panose="02040503050201020203" pitchFamily="18" charset="-79"/>
                <a:cs typeface="Adobe Hebrew" panose="02040503050201020203" pitchFamily="18" charset="-79"/>
              </a:rPr>
              <a:t>Content: Sounding Fresh Every Hour</a:t>
            </a:r>
            <a:endParaRPr lang="en-US" sz="3600" dirty="0">
              <a:latin typeface="Adobe Hebrew" panose="02040503050201020203" pitchFamily="18" charset="-79"/>
              <a:cs typeface="Adobe Hebrew" panose="02040503050201020203" pitchFamily="18" charset="-79"/>
            </a:endParaRPr>
          </a:p>
        </p:txBody>
      </p:sp>
      <p:sp>
        <p:nvSpPr>
          <p:cNvPr id="8" name="TextBox 7"/>
          <p:cNvSpPr txBox="1"/>
          <p:nvPr/>
        </p:nvSpPr>
        <p:spPr>
          <a:xfrm>
            <a:off x="286603" y="2843621"/>
            <a:ext cx="6250675" cy="1323439"/>
          </a:xfrm>
          <a:prstGeom prst="rect">
            <a:avLst/>
          </a:prstGeom>
          <a:noFill/>
        </p:spPr>
        <p:txBody>
          <a:bodyPr wrap="square" rtlCol="0">
            <a:spAutoFit/>
          </a:bodyPr>
          <a:lstStyle/>
          <a:p>
            <a:r>
              <a:rPr lang="en-US" sz="2000" dirty="0" smtClean="0">
                <a:latin typeface="Adobe Hebrew" panose="02040503050201020203" pitchFamily="18" charset="-79"/>
                <a:cs typeface="Adobe Hebrew" panose="02040503050201020203" pitchFamily="18" charset="-79"/>
              </a:rPr>
              <a:t>Keep In Mind On Average The Turn Over Of A Radio Audience Is Possibly 8, 10, or 15 Minutes At Best For The Vast Majority Of Those Listening.  So, You Have A New Audience Three Times An Hour!</a:t>
            </a:r>
            <a:endParaRPr lang="en-US" sz="2000" dirty="0">
              <a:latin typeface="Adobe Hebrew" panose="02040503050201020203" pitchFamily="18" charset="-79"/>
              <a:cs typeface="Adobe Hebrew" panose="02040503050201020203" pitchFamily="18" charset="-79"/>
            </a:endParaRPr>
          </a:p>
        </p:txBody>
      </p:sp>
      <p:sp>
        <p:nvSpPr>
          <p:cNvPr id="9" name="TextBox 8"/>
          <p:cNvSpPr txBox="1"/>
          <p:nvPr/>
        </p:nvSpPr>
        <p:spPr>
          <a:xfrm>
            <a:off x="286603" y="4293764"/>
            <a:ext cx="7792872" cy="2893100"/>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Adobe Hebrew" panose="02040503050201020203" pitchFamily="18" charset="-79"/>
                <a:cs typeface="Adobe Hebrew" panose="02040503050201020203" pitchFamily="18" charset="-79"/>
              </a:rPr>
              <a:t>Make Sure That Each Testimony Is About The Power Of Catholic Radio</a:t>
            </a:r>
          </a:p>
          <a:p>
            <a:pPr marL="342900" indent="-342900">
              <a:buFont typeface="Arial" panose="020B0604020202020204" pitchFamily="34" charset="0"/>
              <a:buChar char="•"/>
            </a:pPr>
            <a:r>
              <a:rPr lang="en-US" dirty="0" smtClean="0">
                <a:latin typeface="Adobe Hebrew" panose="02040503050201020203" pitchFamily="18" charset="-79"/>
                <a:cs typeface="Adobe Hebrew" panose="02040503050201020203" pitchFamily="18" charset="-79"/>
              </a:rPr>
              <a:t>Change Out Hosts And Guests Every Couple Of Hours</a:t>
            </a:r>
          </a:p>
          <a:p>
            <a:pPr marL="342900" indent="-342900">
              <a:buFont typeface="Arial" panose="020B0604020202020204" pitchFamily="34" charset="0"/>
              <a:buChar char="•"/>
            </a:pPr>
            <a:r>
              <a:rPr lang="en-US" dirty="0" smtClean="0">
                <a:latin typeface="Adobe Hebrew" panose="02040503050201020203" pitchFamily="18" charset="-79"/>
                <a:cs typeface="Adobe Hebrew" panose="02040503050201020203" pitchFamily="18" charset="-79"/>
              </a:rPr>
              <a:t>Be Creative And Figure Out How To Say The Same Thing But In A Different Way. Being Entertaining Keeps The Sound Fresh.</a:t>
            </a:r>
          </a:p>
          <a:p>
            <a:pPr marL="342900" indent="-342900">
              <a:buFont typeface="Arial" panose="020B0604020202020204" pitchFamily="34" charset="0"/>
              <a:buChar char="•"/>
            </a:pPr>
            <a:r>
              <a:rPr lang="en-US" dirty="0" smtClean="0">
                <a:latin typeface="Adobe Hebrew" panose="02040503050201020203" pitchFamily="18" charset="-79"/>
                <a:cs typeface="Adobe Hebrew" panose="02040503050201020203" pitchFamily="18" charset="-79"/>
              </a:rPr>
              <a:t>Keep The Mindset That This Is The First Time The Listener Has Heard Your Story or Pitch.</a:t>
            </a:r>
          </a:p>
          <a:p>
            <a:pPr marL="342900" indent="-342900">
              <a:buFont typeface="Arial" panose="020B0604020202020204" pitchFamily="34" charset="0"/>
              <a:buChar char="•"/>
            </a:pPr>
            <a:r>
              <a:rPr lang="en-US" dirty="0" smtClean="0">
                <a:latin typeface="Adobe Hebrew" panose="02040503050201020203" pitchFamily="18" charset="-79"/>
                <a:cs typeface="Adobe Hebrew" panose="02040503050201020203" pitchFamily="18" charset="-79"/>
              </a:rPr>
              <a:t>Celebrate At The End Of Each Hour When You Meet The Goal.  Develop A ‘Prayer Of Celebration’ To Say When Each Goal Is Met For Those Donors.</a:t>
            </a:r>
          </a:p>
          <a:p>
            <a:pPr marL="342900" indent="-342900">
              <a:buFont typeface="Arial" panose="020B0604020202020204" pitchFamily="34" charset="0"/>
              <a:buChar char="•"/>
            </a:pPr>
            <a:endParaRPr lang="en-US" dirty="0" smtClean="0">
              <a:latin typeface="Adobe Hebrew" panose="02040503050201020203" pitchFamily="18" charset="-79"/>
              <a:cs typeface="Adobe Hebrew" panose="02040503050201020203" pitchFamily="18" charset="-79"/>
            </a:endParaRPr>
          </a:p>
          <a:p>
            <a:pPr marL="342900" indent="-342900">
              <a:buFont typeface="Arial" panose="020B0604020202020204" pitchFamily="34" charset="0"/>
              <a:buChar char="•"/>
            </a:pPr>
            <a:endParaRPr lang="en-US" sz="2000"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1961045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1016</TotalTime>
  <Words>1047</Words>
  <Application>Microsoft Office PowerPoint</Application>
  <PresentationFormat>On-screen Show (4:3)</PresentationFormat>
  <Paragraphs>104</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Adobe Hebrew</vt:lpstr>
      <vt:lpstr>Arial</vt:lpstr>
      <vt:lpstr>Calibri</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EWTN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Bratina</dc:creator>
  <cp:lastModifiedBy>Jack Williams</cp:lastModifiedBy>
  <cp:revision>38</cp:revision>
  <dcterms:created xsi:type="dcterms:W3CDTF">2017-04-03T15:40:47Z</dcterms:created>
  <dcterms:modified xsi:type="dcterms:W3CDTF">2017-04-19T18:53:41Z</dcterms:modified>
</cp:coreProperties>
</file>