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0" r:id="rId4"/>
  </p:sldMasterIdLst>
  <p:notesMasterIdLst>
    <p:notesMasterId r:id="rId21"/>
  </p:notesMasterIdLst>
  <p:handoutMasterIdLst>
    <p:handoutMasterId r:id="rId22"/>
  </p:handoutMasterIdLst>
  <p:sldIdLst>
    <p:sldId id="293" r:id="rId5"/>
    <p:sldId id="294" r:id="rId6"/>
    <p:sldId id="295" r:id="rId7"/>
    <p:sldId id="304" r:id="rId8"/>
    <p:sldId id="296" r:id="rId9"/>
    <p:sldId id="297" r:id="rId10"/>
    <p:sldId id="298" r:id="rId11"/>
    <p:sldId id="299" r:id="rId12"/>
    <p:sldId id="305" r:id="rId13"/>
    <p:sldId id="292" r:id="rId14"/>
    <p:sldId id="302" r:id="rId15"/>
    <p:sldId id="311" r:id="rId16"/>
    <p:sldId id="308" r:id="rId17"/>
    <p:sldId id="310" r:id="rId18"/>
    <p:sldId id="301" r:id="rId19"/>
    <p:sldId id="30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5" autoAdjust="0"/>
  </p:normalViewPr>
  <p:slideViewPr>
    <p:cSldViewPr snapToGrid="0">
      <p:cViewPr varScale="1">
        <p:scale>
          <a:sx n="152" d="100"/>
          <a:sy n="152" d="100"/>
        </p:scale>
        <p:origin x="4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E98439-BAB8-4AAC-9FB8-7B75D956F5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DD997-AF6A-46D7-A743-A2B45B2B8F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0BECB-385B-48E6-9731-EFB1EB6DD6F5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2C48B-E68E-43B7-B402-E70EFB3E19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53EA6-5FFC-43AE-B186-A7494EBB11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2B9B-3F25-4183-8286-40466233E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00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9BFB-20B5-45AE-BE3D-B2BF653CBB1A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C9B1-19BD-48BA-A788-21E5B9B2D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2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8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9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91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10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62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8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5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1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9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8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2B6C360-299C-4A68-AF4A-D630DDB70E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363453" cy="51435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9545AF4-0D37-4869-9AB0-E87A31D22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8940" y="1720936"/>
            <a:ext cx="6983165" cy="85922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TITLE TITLE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DF421D4-5B03-4886-8764-8E3027958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853203"/>
            <a:ext cx="3850103" cy="1914059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34290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68580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02870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137160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B3B707-9D68-4F47-A362-5DC0CC0C6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4038" y="920713"/>
            <a:ext cx="4057650" cy="773112"/>
          </a:xfrm>
        </p:spPr>
        <p:txBody>
          <a:bodyPr>
            <a:noAutofit/>
          </a:bodyPr>
          <a:lstStyle>
            <a:lvl1pPr marL="0" indent="0" algn="r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235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icture Placeholder 102">
            <a:extLst>
              <a:ext uri="{FF2B5EF4-FFF2-40B4-BE49-F238E27FC236}">
                <a16:creationId xmlns:a16="http://schemas.microsoft.com/office/drawing/2014/main" id="{C1FEB948-3417-44D1-9B30-BA6F20F2B3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218F7346-A718-4A9E-A28E-60813CD9E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36756"/>
            <a:ext cx="7886700" cy="2234305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873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Placeholder 112">
            <a:extLst>
              <a:ext uri="{FF2B5EF4-FFF2-40B4-BE49-F238E27FC236}">
                <a16:creationId xmlns:a16="http://schemas.microsoft.com/office/drawing/2014/main" id="{FEEAC4C4-BECF-499F-B8E4-F6A554352E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4" name="Title 113">
            <a:extLst>
              <a:ext uri="{FF2B5EF4-FFF2-40B4-BE49-F238E27FC236}">
                <a16:creationId xmlns:a16="http://schemas.microsoft.com/office/drawing/2014/main" id="{B109C033-429A-4B47-BF44-7340121C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884" y="324644"/>
            <a:ext cx="8144091" cy="839340"/>
          </a:xfrm>
        </p:spPr>
        <p:txBody>
          <a:bodyPr>
            <a:noAutofit/>
          </a:bodyPr>
          <a:lstStyle>
            <a:lvl1pPr>
              <a:defRPr sz="8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A9E95C-4F74-4D84-9FD2-C990AADFFD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012" y="1112838"/>
            <a:ext cx="8095964" cy="1093787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2pPr>
            <a:lvl3pPr marL="68580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3pPr>
            <a:lvl4pPr marL="102870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4pPr>
            <a:lvl5pPr marL="137160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0143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820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894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77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4961FCD-DBD6-4C3B-BCFE-5D81E9C45B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2227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35F59D21-816B-4CEF-827C-780C8336D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646" y="4129205"/>
            <a:ext cx="7499457" cy="830997"/>
          </a:xfrm>
        </p:spPr>
        <p:txBody>
          <a:bodyPr anchor="t">
            <a:noAutofit/>
          </a:bodyPr>
          <a:lstStyle>
            <a:lvl1pPr algn="ctr">
              <a:defRPr sz="48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459DBE-C7D6-4A28-A821-1A172751E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402" y="3770313"/>
            <a:ext cx="7384023" cy="3587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400">
                <a:latin typeface="+mj-lt"/>
              </a:defRPr>
            </a:lvl2pPr>
            <a:lvl3pPr marL="685800" indent="0">
              <a:buNone/>
              <a:defRPr sz="2400">
                <a:latin typeface="+mj-lt"/>
              </a:defRPr>
            </a:lvl3pPr>
            <a:lvl4pPr marL="1028700" indent="0">
              <a:buNone/>
              <a:defRPr sz="2400">
                <a:latin typeface="+mj-lt"/>
              </a:defRPr>
            </a:lvl4pPr>
            <a:lvl5pPr marL="13716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9044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4FD77493-C787-4E8C-BDF8-D0B7E2114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95148" cy="751874"/>
          </a:xfrm>
        </p:spPr>
        <p:txBody>
          <a:bodyPr>
            <a:noAutofit/>
          </a:bodyPr>
          <a:lstStyle>
            <a:lvl1pPr algn="l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EF638AE-52DE-43DE-85B6-0570C9E7D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986400"/>
            <a:ext cx="7895148" cy="6096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85800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28700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71600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62E7131-E182-4A69-AECF-B1253E5807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1825" y="1773238"/>
            <a:ext cx="5972175" cy="337026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1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7B294CB3-8E33-4D77-AB85-3864C196B1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20311" y="156343"/>
            <a:ext cx="6944075" cy="33848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65A8721D-CF60-4930-B0D7-928CAE1C4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3828978"/>
            <a:ext cx="6882062" cy="718239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26197A5-9EC5-43BC-9926-F23D28288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614" y="156343"/>
            <a:ext cx="1395662" cy="4799832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6600"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1pPr>
            <a:lvl2pPr marL="34290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2pPr>
            <a:lvl3pPr marL="68580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3pPr>
            <a:lvl4pPr marL="102870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4pPr>
            <a:lvl5pPr marL="137160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E9363D5-F4DF-4920-8EF3-3637EA3800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4487334"/>
            <a:ext cx="6882062" cy="537478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8580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2870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7160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5894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2279AD31-9CED-47C3-9B5B-F4262502DF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838" y="217488"/>
            <a:ext cx="6597226" cy="33274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6" name="Title 65">
            <a:extLst>
              <a:ext uri="{FF2B5EF4-FFF2-40B4-BE49-F238E27FC236}">
                <a16:creationId xmlns:a16="http://schemas.microsoft.com/office/drawing/2014/main" id="{88FEF0FD-2629-4BDC-AF76-8A0555498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186" y="2997642"/>
            <a:ext cx="6597877" cy="1034094"/>
          </a:xfrm>
        </p:spPr>
        <p:txBody>
          <a:bodyPr>
            <a:normAutofit/>
          </a:bodyPr>
          <a:lstStyle>
            <a:lvl1pPr algn="ctr">
              <a:defRPr sz="3600">
                <a:latin typeface="Sitka Banner" panose="02000505000000020004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014A6709-C10C-4231-A67B-28EB228387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56" y="4546600"/>
            <a:ext cx="8093688" cy="60568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8580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2870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7160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531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5CD40473-43E6-422E-B6FE-A8E548333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68783343-FFB7-455B-B053-6A318FE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666" y="1170740"/>
            <a:ext cx="4092668" cy="2367067"/>
          </a:xfrm>
        </p:spPr>
        <p:txBody>
          <a:bodyPr>
            <a:normAutofit/>
          </a:bodyPr>
          <a:lstStyle>
            <a:lvl1pPr algn="ctr">
              <a:defRPr sz="2400" b="1">
                <a:latin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4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5D9BE3F6-F54A-4E6F-A85E-F690EC700C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30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3" name="Title 82">
            <a:extLst>
              <a:ext uri="{FF2B5EF4-FFF2-40B4-BE49-F238E27FC236}">
                <a16:creationId xmlns:a16="http://schemas.microsoft.com/office/drawing/2014/main" id="{527F92B2-FEAE-4F11-AD59-C33433CA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46" y="2830513"/>
            <a:ext cx="6975308" cy="1666654"/>
          </a:xfrm>
        </p:spPr>
        <p:txBody>
          <a:bodyPr>
            <a:normAutofit/>
          </a:bodyPr>
          <a:lstStyle>
            <a:lvl1pPr algn="ctr">
              <a:defRPr sz="2800">
                <a:latin typeface="Bell MT" panose="020205030603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019B9-D5B5-47C2-907E-B2E627F40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4563532"/>
            <a:ext cx="4767263" cy="39581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876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20417F6A-E5E9-40C6-90E7-8FA91A4EFB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0" name="Title 89">
            <a:extLst>
              <a:ext uri="{FF2B5EF4-FFF2-40B4-BE49-F238E27FC236}">
                <a16:creationId xmlns:a16="http://schemas.microsoft.com/office/drawing/2014/main" id="{2073059D-3A3A-409A-B0C4-2EAAB8B47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7440" y="973178"/>
            <a:ext cx="4649000" cy="319714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8831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DD34F49D-0126-46A2-9635-6142936C9E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7" name="Title 96">
            <a:extLst>
              <a:ext uri="{FF2B5EF4-FFF2-40B4-BE49-F238E27FC236}">
                <a16:creationId xmlns:a16="http://schemas.microsoft.com/office/drawing/2014/main" id="{82A14B5D-982B-49AC-AE33-DC229C9E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346" y="1956020"/>
            <a:ext cx="3705309" cy="177314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5">
                    <a:lumMod val="60000"/>
                    <a:lumOff val="40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7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161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22" r:id="rId12"/>
    <p:sldLayoutId id="2147483726" r:id="rId13"/>
    <p:sldLayoutId id="214748372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Happy excited man">
            <a:extLst>
              <a:ext uri="{FF2B5EF4-FFF2-40B4-BE49-F238E27FC236}">
                <a16:creationId xmlns:a16="http://schemas.microsoft.com/office/drawing/2014/main" id="{0AD7F639-CB6B-43F2-8456-7FFEF629DB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A0CC5B-49C2-4100-8FCE-B3ED01A9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23" y="1688091"/>
            <a:ext cx="6983165" cy="859227"/>
          </a:xfrm>
        </p:spPr>
        <p:txBody>
          <a:bodyPr/>
          <a:lstStyle/>
          <a:p>
            <a:r>
              <a:rPr lang="en-US" sz="5400" dirty="0" smtClean="0"/>
              <a:t>Your Social Media</a:t>
            </a:r>
            <a:endParaRPr lang="en-US" sz="5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00E80-5A2E-473F-ABB2-37297796C9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sz="2400" b="1" dirty="0"/>
              <a:t>Unlock the secrets to increasing engagement and expanding your reach on social media platforms.</a:t>
            </a:r>
            <a:endParaRPr lang="en-US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2F5598-D214-48C3-9A07-D2B31A481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Optimizing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6209F7-B80D-4098-B27C-8F5308CFF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38447" y="2536391"/>
            <a:ext cx="6783657" cy="4278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8EA0CC5B-49C2-4100-8FCE-B3ED01A99D96}"/>
              </a:ext>
            </a:extLst>
          </p:cNvPr>
          <p:cNvSpPr txBox="1">
            <a:spLocks/>
          </p:cNvSpPr>
          <p:nvPr/>
        </p:nvSpPr>
        <p:spPr>
          <a:xfrm>
            <a:off x="1538692" y="4590158"/>
            <a:ext cx="6983165" cy="859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EWTN Radio Affiliates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47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19CB-B72F-4F94-AED8-15260D4C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>
                <a:solidFill>
                  <a:schemeClr val="bg1"/>
                </a:solidFill>
              </a:rPr>
              <a:t>Discover the best practices for leveraging different social media channels to grow your brand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1E272-23E3-41A8-BABE-5B1E23C72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Lean Heavily on Value-Based </a:t>
            </a:r>
            <a:r>
              <a:rPr lang="en-US" dirty="0" smtClean="0">
                <a:solidFill>
                  <a:schemeClr val="bg1"/>
                </a:solidFill>
              </a:rPr>
              <a:t>Messaging</a:t>
            </a:r>
          </a:p>
          <a:p>
            <a:r>
              <a:rPr lang="en-US" dirty="0">
                <a:solidFill>
                  <a:schemeClr val="bg1"/>
                </a:solidFill>
              </a:rPr>
              <a:t>The Value of When &amp; </a:t>
            </a:r>
            <a:r>
              <a:rPr lang="en-US" dirty="0" smtClean="0">
                <a:solidFill>
                  <a:schemeClr val="bg1"/>
                </a:solidFill>
              </a:rPr>
              <a:t>Sharing</a:t>
            </a:r>
          </a:p>
          <a:p>
            <a:r>
              <a:rPr lang="en-US" dirty="0">
                <a:solidFill>
                  <a:schemeClr val="bg1"/>
                </a:solidFill>
              </a:rPr>
              <a:t>Once a day on Facebook &amp; Instagram and unlimited on Tik Tok &amp; Twitter. </a:t>
            </a:r>
          </a:p>
          <a:p>
            <a:r>
              <a:rPr lang="en-US" dirty="0">
                <a:solidFill>
                  <a:schemeClr val="bg1"/>
                </a:solidFill>
              </a:rPr>
              <a:t>1pm </a:t>
            </a:r>
            <a:r>
              <a:rPr lang="en-US" dirty="0" smtClean="0">
                <a:solidFill>
                  <a:schemeClr val="bg1"/>
                </a:solidFill>
              </a:rPr>
              <a:t>is Best!</a:t>
            </a:r>
          </a:p>
          <a:p>
            <a:pPr lvl="0" fontAlgn="base"/>
            <a:r>
              <a:rPr lang="en-US" dirty="0">
                <a:solidFill>
                  <a:schemeClr val="bg1"/>
                </a:solidFill>
              </a:rPr>
              <a:t>A positive experience</a:t>
            </a:r>
          </a:p>
          <a:p>
            <a:pPr lvl="0" fontAlgn="base"/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mostly: People want to feel a part of something.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0C9F040-B263-4B8C-91C8-D4428F934C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  <p:cxnSp>
        <p:nvCxnSpPr>
          <p:cNvPr id="8" name="Conector recto 2">
            <a:extLst>
              <a:ext uri="{FF2B5EF4-FFF2-40B4-BE49-F238E27FC236}">
                <a16:creationId xmlns:a16="http://schemas.microsoft.com/office/drawing/2014/main" id="{56BA6759-492E-4624-A7E9-8FBD59766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2738252"/>
            <a:ext cx="6513096" cy="0"/>
          </a:xfrm>
          <a:prstGeom prst="line">
            <a:avLst/>
          </a:prstGeom>
          <a:ln w="444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3">
            <a:extLst>
              <a:ext uri="{FF2B5EF4-FFF2-40B4-BE49-F238E27FC236}">
                <a16:creationId xmlns:a16="http://schemas.microsoft.com/office/drawing/2014/main" id="{9C250A5A-CDCE-4704-9A9F-33055A724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2005263" y="3629340"/>
            <a:ext cx="7138737" cy="0"/>
          </a:xfrm>
          <a:prstGeom prst="line">
            <a:avLst/>
          </a:prstGeom>
          <a:ln w="444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88D9F65-88AC-4CDD-88DD-73F0AE94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chemeClr val="bg1"/>
                </a:solidFill>
              </a:rPr>
              <a:t>That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Something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1E272-23E3-41A8-BABE-5B1E23C7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1" y="673768"/>
            <a:ext cx="4005226" cy="3670197"/>
          </a:xfrm>
        </p:spPr>
        <p:txBody>
          <a:bodyPr>
            <a:normAutofit fontScale="85000" lnSpcReduction="10000"/>
          </a:bodyPr>
          <a:lstStyle/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sz="4800" dirty="0" smtClean="0">
                <a:solidFill>
                  <a:schemeClr val="bg1"/>
                </a:solidFill>
              </a:rPr>
              <a:t>Uses the tools to your advantage</a:t>
            </a:r>
          </a:p>
          <a:p>
            <a:pPr lvl="0"/>
            <a:endParaRPr lang="en-US" sz="4800" dirty="0" smtClean="0">
              <a:solidFill>
                <a:schemeClr val="bg1"/>
              </a:solidFill>
            </a:endParaRPr>
          </a:p>
          <a:p>
            <a:pPr lvl="0"/>
            <a:r>
              <a:rPr lang="en-US" sz="4800" dirty="0" smtClean="0">
                <a:solidFill>
                  <a:schemeClr val="bg1"/>
                </a:solidFill>
              </a:rPr>
              <a:t>Consider boosting your post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64" y="199380"/>
            <a:ext cx="4737005" cy="47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0C9F040-B263-4B8C-91C8-D4428F934C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cxnSp>
        <p:nvCxnSpPr>
          <p:cNvPr id="8" name="Conector recto 2">
            <a:extLst>
              <a:ext uri="{FF2B5EF4-FFF2-40B4-BE49-F238E27FC236}">
                <a16:creationId xmlns:a16="http://schemas.microsoft.com/office/drawing/2014/main" id="{56BA6759-492E-4624-A7E9-8FBD59766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2738252"/>
            <a:ext cx="6513096" cy="0"/>
          </a:xfrm>
          <a:prstGeom prst="line">
            <a:avLst/>
          </a:prstGeom>
          <a:ln w="444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3">
            <a:extLst>
              <a:ext uri="{FF2B5EF4-FFF2-40B4-BE49-F238E27FC236}">
                <a16:creationId xmlns:a16="http://schemas.microsoft.com/office/drawing/2014/main" id="{9C250A5A-CDCE-4704-9A9F-33055A724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2005263" y="3629340"/>
            <a:ext cx="7138737" cy="0"/>
          </a:xfrm>
          <a:prstGeom prst="line">
            <a:avLst/>
          </a:prstGeom>
          <a:ln w="444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88D9F65-88AC-4CDD-88DD-73F0AE94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A Marathon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Not a sprint.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19CB-B72F-4F94-AED8-15260D4C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What NOW!?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1E272-23E3-41A8-BABE-5B1E23C72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goal is pick 1</a:t>
            </a:r>
            <a:r>
              <a:rPr lang="en-US" dirty="0" smtClean="0"/>
              <a:t> </a:t>
            </a:r>
            <a:r>
              <a:rPr lang="en-US" dirty="0"/>
              <a:t>platform &amp;</a:t>
            </a:r>
            <a:r>
              <a:rPr lang="en-US" dirty="0" smtClean="0"/>
              <a:t> </a:t>
            </a:r>
            <a:r>
              <a:rPr lang="en-US" dirty="0"/>
              <a:t>post </a:t>
            </a:r>
            <a:r>
              <a:rPr lang="en-US" dirty="0" smtClean="0"/>
              <a:t>daily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Step 1: Weekly Post to FB &amp; Instagram</a:t>
            </a:r>
          </a:p>
          <a:p>
            <a:endParaRPr lang="en-US" dirty="0" smtClean="0"/>
          </a:p>
          <a:p>
            <a:r>
              <a:rPr lang="en-US" dirty="0" smtClean="0"/>
              <a:t>Step 2: 3 Times a Week</a:t>
            </a:r>
          </a:p>
          <a:p>
            <a:endParaRPr lang="en-US" dirty="0" smtClean="0"/>
          </a:p>
          <a:p>
            <a:r>
              <a:rPr lang="en-US" dirty="0" smtClean="0"/>
              <a:t>Step 3: Once you get to the daily post, branch out to at least one additional platform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48" y="1332102"/>
            <a:ext cx="3005287" cy="21224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408AED-C014-457D-9C9E-925F0FAD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116" y="270293"/>
            <a:ext cx="2288961" cy="2013617"/>
          </a:xfr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7861" y="1439203"/>
            <a:ext cx="3531715" cy="2648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0494" y="1413340"/>
            <a:ext cx="3560453" cy="2670340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7" b="13587"/>
          <a:stretch>
            <a:fillRect/>
          </a:stretch>
        </p:blipFill>
        <p:spPr>
          <a:xfrm>
            <a:off x="-329933" y="-124700"/>
            <a:ext cx="9661303" cy="5434483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91" y="3920135"/>
            <a:ext cx="1110256" cy="1237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05" y="3920135"/>
            <a:ext cx="1110256" cy="12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C11DCA0-FCFC-4FD6-A003-316D24BC0F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Rectángulo 2">
            <a:extLst>
              <a:ext uri="{FF2B5EF4-FFF2-40B4-BE49-F238E27FC236}">
                <a16:creationId xmlns:a16="http://schemas.microsoft.com/office/drawing/2014/main" id="{7FE4E73B-5B07-482A-8349-435F1668F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7557" y="973178"/>
            <a:ext cx="4908884" cy="3213811"/>
          </a:xfrm>
          <a:prstGeom prst="rect">
            <a:avLst/>
          </a:prstGeom>
          <a:solidFill>
            <a:schemeClr val="tx1">
              <a:alpha val="38000"/>
            </a:schemeClr>
          </a:solidFill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A03B5-22EE-4AD6-820B-1D0591F1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Q &amp; A </a:t>
            </a:r>
            <a:br>
              <a:rPr lang="en-US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Time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57" y="861783"/>
            <a:ext cx="795528" cy="795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82" y="3471952"/>
            <a:ext cx="795528" cy="795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31" y="3555692"/>
            <a:ext cx="801792" cy="795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22" y="859202"/>
            <a:ext cx="798109" cy="798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7" y="3510600"/>
            <a:ext cx="787784" cy="78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69" y="808947"/>
            <a:ext cx="761345" cy="795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81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309947-454E-457A-9793-9A792F2B3F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19"/>
            <a:ext cx="9144000" cy="4222750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24FA1E2-9735-4369-A29F-8ADC14D68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4338" y="3570234"/>
            <a:ext cx="7585016" cy="1090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4DC964-4921-4B0E-9752-8D14F691F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4646" y="3679839"/>
            <a:ext cx="7499457" cy="11844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EBD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06B7B-AC00-464E-A749-C7519A255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338" y="75419"/>
            <a:ext cx="7384023" cy="3587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TH SarabunPSK"/>
              </a:rPr>
              <a:t>Social Media </a:t>
            </a:r>
            <a:r>
              <a:rPr lang="en-US" sz="4000" b="1" dirty="0" smtClean="0">
                <a:cs typeface="TH SarabunPSK"/>
              </a:rPr>
              <a:t>has </a:t>
            </a:r>
            <a:r>
              <a:rPr lang="en-US" sz="4000" b="1" dirty="0">
                <a:cs typeface="TH SarabunPSK"/>
              </a:rPr>
              <a:t>become the on ramp </a:t>
            </a:r>
            <a:r>
              <a:rPr lang="en-US" sz="4000" b="1" dirty="0" smtClean="0">
                <a:cs typeface="TH SarabunPSK"/>
              </a:rPr>
              <a:t>to </a:t>
            </a:r>
            <a:r>
              <a:rPr lang="en-US" sz="4000" b="1" dirty="0">
                <a:cs typeface="TH SarabunPSK"/>
              </a:rPr>
              <a:t>people finding our station(s) and finding their faith. </a:t>
            </a:r>
            <a:endParaRPr lang="en-US" sz="4000" b="1" dirty="0" smtClean="0">
              <a:cs typeface="TH SarabunPSK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106B7B-AC00-464E-A749-C7519A25596B}"/>
              </a:ext>
            </a:extLst>
          </p:cNvPr>
          <p:cNvSpPr txBox="1">
            <a:spLocks/>
          </p:cNvSpPr>
          <p:nvPr/>
        </p:nvSpPr>
        <p:spPr>
          <a:xfrm>
            <a:off x="1196233" y="3756798"/>
            <a:ext cx="7384023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smtClean="0">
                <a:cs typeface="TH SarabunPSK"/>
              </a:rPr>
              <a:t>There are two questions to ask before diving in or in reevaluating your social media. </a:t>
            </a:r>
            <a:endParaRPr lang="en-US" sz="2500" b="1" i="1" dirty="0"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2002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20" y="623345"/>
            <a:ext cx="6096000" cy="4057650"/>
          </a:xfrm>
          <a:prstGeom prst="rect">
            <a:avLst/>
          </a:prstGeom>
        </p:spPr>
      </p:pic>
      <p:sp>
        <p:nvSpPr>
          <p:cNvPr id="6" name="Elipse 3">
            <a:extLst>
              <a:ext uri="{FF2B5EF4-FFF2-40B4-BE49-F238E27FC236}">
                <a16:creationId xmlns:a16="http://schemas.microsoft.com/office/drawing/2014/main" id="{96FFAE8D-2E2C-4632-9485-1A4B89959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4081" y="1135715"/>
            <a:ext cx="1626257" cy="162625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strella: 5 puntas 4">
            <a:extLst>
              <a:ext uri="{FF2B5EF4-FFF2-40B4-BE49-F238E27FC236}">
                <a16:creationId xmlns:a16="http://schemas.microsoft.com/office/drawing/2014/main" id="{112AA9C9-D854-4285-A959-14FAD49B8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0604742">
            <a:off x="239373" y="3201694"/>
            <a:ext cx="1420614" cy="1420614"/>
          </a:xfrm>
          <a:prstGeom prst="star5">
            <a:avLst>
              <a:gd name="adj" fmla="val 32363"/>
              <a:gd name="hf" fmla="val 105146"/>
              <a:gd name="vf" fmla="val 110557"/>
            </a:avLst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E8B2B-8324-4998-9918-5F09ACB2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251"/>
            <a:ext cx="7895148" cy="827061"/>
          </a:xfrm>
          <a:solidFill>
            <a:schemeClr val="accent3"/>
          </a:solidFill>
        </p:spPr>
        <p:txBody>
          <a:bodyPr/>
          <a:lstStyle/>
          <a:p>
            <a:r>
              <a:rPr lang="en-US" sz="4400" dirty="0" smtClean="0">
                <a:latin typeface="Arial Black"/>
              </a:rPr>
              <a:t>What</a:t>
            </a:r>
            <a:r>
              <a:rPr lang="en-US" sz="4400" dirty="0">
                <a:latin typeface="Arial Black"/>
              </a:rPr>
              <a:t> </a:t>
            </a:r>
            <a:r>
              <a:rPr lang="en-US" sz="4400" dirty="0" smtClean="0">
                <a:latin typeface="Arial Black"/>
              </a:rPr>
              <a:t>are the Platforms?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92393-6B84-4D60-B32A-10D8B44E3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938445"/>
            <a:ext cx="5207570" cy="609600"/>
          </a:xfrm>
        </p:spPr>
        <p:txBody>
          <a:bodyPr>
            <a:noAutofit/>
          </a:bodyPr>
          <a:lstStyle/>
          <a:p>
            <a:endParaRPr lang="en-US" sz="2300" u="sng" dirty="0" smtClean="0">
              <a:latin typeface="Roboto Slab" pitchFamily="2" charset="0"/>
              <a:ea typeface="Roboto Slab" pitchFamily="2" charset="0"/>
            </a:endParaRPr>
          </a:p>
          <a:p>
            <a:r>
              <a:rPr lang="en-US" sz="2300" u="sng" dirty="0" smtClean="0">
                <a:latin typeface="Roboto Slab" pitchFamily="2" charset="0"/>
                <a:ea typeface="Roboto Slab" pitchFamily="2" charset="0"/>
              </a:rPr>
              <a:t>Primary:</a:t>
            </a:r>
          </a:p>
          <a:p>
            <a:r>
              <a:rPr lang="en-US" sz="2300" dirty="0" smtClean="0">
                <a:latin typeface="Roboto Slab" pitchFamily="2" charset="0"/>
                <a:ea typeface="Roboto Slab" pitchFamily="2" charset="0"/>
              </a:rPr>
              <a:t>Facebook </a:t>
            </a:r>
          </a:p>
          <a:p>
            <a:r>
              <a:rPr lang="en-US" sz="2300" dirty="0" smtClean="0">
                <a:latin typeface="Roboto Slab" pitchFamily="2" charset="0"/>
                <a:ea typeface="Roboto Slab" pitchFamily="2" charset="0"/>
              </a:rPr>
              <a:t>Instagram</a:t>
            </a:r>
          </a:p>
          <a:p>
            <a:r>
              <a:rPr lang="en-US" sz="2300" dirty="0" smtClean="0">
                <a:latin typeface="Roboto Slab" pitchFamily="2" charset="0"/>
                <a:ea typeface="Roboto Slab" pitchFamily="2" charset="0"/>
              </a:rPr>
              <a:t>Twitter </a:t>
            </a:r>
          </a:p>
          <a:p>
            <a:endParaRPr lang="en-US" sz="2300" dirty="0">
              <a:latin typeface="Roboto Slab" pitchFamily="2" charset="0"/>
              <a:ea typeface="Roboto Slab" pitchFamily="2" charset="0"/>
            </a:endParaRPr>
          </a:p>
          <a:p>
            <a:endParaRPr lang="en-US" sz="2300" dirty="0" smtClean="0">
              <a:latin typeface="Roboto Slab" pitchFamily="2" charset="0"/>
              <a:ea typeface="Roboto Slab" pitchFamily="2" charset="0"/>
            </a:endParaRPr>
          </a:p>
          <a:p>
            <a:r>
              <a:rPr lang="en-US" sz="2300" u="sng" dirty="0" smtClean="0">
                <a:latin typeface="Roboto Slab" pitchFamily="2" charset="0"/>
                <a:ea typeface="Roboto Slab" pitchFamily="2" charset="0"/>
              </a:rPr>
              <a:t>Secondary: </a:t>
            </a:r>
          </a:p>
          <a:p>
            <a:r>
              <a:rPr lang="en-US" sz="2300" dirty="0" smtClean="0">
                <a:latin typeface="Roboto Slab" pitchFamily="2" charset="0"/>
                <a:ea typeface="Roboto Slab" pitchFamily="2" charset="0"/>
              </a:rPr>
              <a:t>Tik Tok</a:t>
            </a:r>
          </a:p>
          <a:p>
            <a:r>
              <a:rPr lang="en-US" sz="2300" dirty="0" smtClean="0">
                <a:latin typeface="Roboto Slab" pitchFamily="2" charset="0"/>
                <a:ea typeface="Roboto Slab" pitchFamily="2" charset="0"/>
              </a:rPr>
              <a:t>Snapchat </a:t>
            </a:r>
            <a:endParaRPr lang="en-US" sz="2300" dirty="0">
              <a:latin typeface="Roboto Slab" pitchFamily="2" charset="0"/>
              <a:ea typeface="Roboto Slab" pitchFamily="2" charset="0"/>
            </a:endParaRPr>
          </a:p>
          <a:p>
            <a:endParaRPr lang="en-US" sz="2300" dirty="0" smtClean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905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Laptop desk">
            <a:extLst>
              <a:ext uri="{FF2B5EF4-FFF2-40B4-BE49-F238E27FC236}">
                <a16:creationId xmlns:a16="http://schemas.microsoft.com/office/drawing/2014/main" id="{EF93C019-4681-4655-9908-232CFBB8B1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668" y="2281044"/>
            <a:ext cx="5072332" cy="2862456"/>
          </a:xfrm>
        </p:spPr>
      </p:pic>
      <p:sp>
        <p:nvSpPr>
          <p:cNvPr id="6" name="Elipse 3">
            <a:extLst>
              <a:ext uri="{FF2B5EF4-FFF2-40B4-BE49-F238E27FC236}">
                <a16:creationId xmlns:a16="http://schemas.microsoft.com/office/drawing/2014/main" id="{96FFAE8D-2E2C-4632-9485-1A4B89959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93190" y="339527"/>
            <a:ext cx="1626257" cy="162625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ángulo isósceles 6">
            <a:extLst>
              <a:ext uri="{FF2B5EF4-FFF2-40B4-BE49-F238E27FC236}">
                <a16:creationId xmlns:a16="http://schemas.microsoft.com/office/drawing/2014/main" id="{F9FB7C71-5D86-47EC-82F8-C8E45BBBF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9046204">
            <a:off x="1153188" y="-201710"/>
            <a:ext cx="2423254" cy="1888711"/>
          </a:xfrm>
          <a:prstGeom prst="triangle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strella: 5 puntas 4">
            <a:extLst>
              <a:ext uri="{FF2B5EF4-FFF2-40B4-BE49-F238E27FC236}">
                <a16:creationId xmlns:a16="http://schemas.microsoft.com/office/drawing/2014/main" id="{112AA9C9-D854-4285-A959-14FAD49B8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0604742">
            <a:off x="526015" y="2790827"/>
            <a:ext cx="1420614" cy="1420614"/>
          </a:xfrm>
          <a:prstGeom prst="star5">
            <a:avLst>
              <a:gd name="adj" fmla="val 32363"/>
              <a:gd name="hf" fmla="val 105146"/>
              <a:gd name="vf" fmla="val 110557"/>
            </a:avLst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E8B2B-8324-4998-9918-5F09ACB2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251"/>
            <a:ext cx="7895148" cy="1258320"/>
          </a:xfrm>
        </p:spPr>
        <p:txBody>
          <a:bodyPr/>
          <a:lstStyle/>
          <a:p>
            <a:r>
              <a:rPr lang="en-US" sz="3200" b="1" dirty="0"/>
              <a:t>W</a:t>
            </a:r>
            <a:r>
              <a:rPr lang="en-US" sz="3200" b="1" dirty="0" smtClean="0"/>
              <a:t>hat </a:t>
            </a:r>
            <a:r>
              <a:rPr lang="en-US" sz="3200" b="1" dirty="0"/>
              <a:t>are you trying to </a:t>
            </a:r>
            <a:r>
              <a:rPr lang="en-US" sz="3200" b="1" dirty="0" smtClean="0"/>
              <a:t>accomplish?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92393-6B84-4D60-B32A-10D8B44E3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938445"/>
            <a:ext cx="3529282" cy="609600"/>
          </a:xfrm>
        </p:spPr>
        <p:txBody>
          <a:bodyPr>
            <a:noAutofit/>
          </a:bodyPr>
          <a:lstStyle/>
          <a:p>
            <a:endParaRPr lang="en-US" sz="1900" b="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400" b="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b="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Engage </a:t>
            </a:r>
            <a:r>
              <a:rPr lang="en-US" sz="24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</a:t>
            </a:r>
            <a:r>
              <a:rPr lang="en-US" sz="2400" b="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someone</a:t>
            </a:r>
          </a:p>
          <a:p>
            <a:r>
              <a:rPr lang="en-US" sz="2400" b="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Encouragement </a:t>
            </a:r>
          </a:p>
          <a:p>
            <a:endParaRPr lang="en-US" sz="19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900" b="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 </a:t>
            </a:r>
            <a:r>
              <a:rPr lang="en-US" sz="19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media is a place to reach people who have never heard of you, </a:t>
            </a:r>
            <a:r>
              <a:rPr lang="en-US" sz="1900" b="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heard the </a:t>
            </a:r>
            <a:r>
              <a:rPr lang="en-US" sz="19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word of God or even think fondly of the Church and the </a:t>
            </a:r>
            <a:r>
              <a:rPr lang="en-US" sz="1900" b="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people</a:t>
            </a:r>
            <a:r>
              <a:rPr lang="en-US" sz="1900" b="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en-US" sz="19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>
            <a:extLst>
              <a:ext uri="{FF2B5EF4-FFF2-40B4-BE49-F238E27FC236}">
                <a16:creationId xmlns:a16="http://schemas.microsoft.com/office/drawing/2014/main" id="{6BAB8481-9118-45E7-9F39-24F370C20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828800" y="1"/>
            <a:ext cx="7315200" cy="37052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2034CD-B4E9-4E0C-B767-2A957349A0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73" y="63111"/>
            <a:ext cx="5823641" cy="388091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6824FD-C5CD-4D19-B332-07BBE38B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 </a:t>
            </a:r>
            <a:r>
              <a:rPr lang="en-US" dirty="0"/>
              <a:t>our platforms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A4486-DFDF-4248-A85F-640FDE82C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smtClean="0"/>
              <a:t>Steps to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2447B-6163-4DFE-BA38-A1D87B2A8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ransparent</a:t>
            </a:r>
            <a:r>
              <a:rPr lang="en-US" sz="2800" dirty="0"/>
              <a:t>, </a:t>
            </a:r>
            <a:r>
              <a:rPr lang="en-US" sz="2800" dirty="0" smtClean="0"/>
              <a:t>Creative &amp; Mission </a:t>
            </a:r>
            <a:r>
              <a:rPr lang="en-US" sz="2800" dirty="0"/>
              <a:t>minded </a:t>
            </a:r>
          </a:p>
        </p:txBody>
      </p:sp>
    </p:spTree>
    <p:extLst>
      <p:ext uri="{BB962C8B-B14F-4D97-AF65-F5344CB8AC3E}">
        <p14:creationId xmlns:p14="http://schemas.microsoft.com/office/powerpoint/2010/main" val="2950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>
            <a:extLst>
              <a:ext uri="{FF2B5EF4-FFF2-40B4-BE49-F238E27FC236}">
                <a16:creationId xmlns:a16="http://schemas.microsoft.com/office/drawing/2014/main" id="{F8D22823-394F-46FF-B553-22F00715A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17566"/>
            <a:ext cx="9368587" cy="397317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11" descr="Sparkler">
            <a:extLst>
              <a:ext uri="{FF2B5EF4-FFF2-40B4-BE49-F238E27FC236}">
                <a16:creationId xmlns:a16="http://schemas.microsoft.com/office/drawing/2014/main" id="{7A803687-044E-4E54-8682-C87BEC8FF6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" r="-10"/>
          <a:stretch/>
        </p:blipFill>
        <p:spPr>
          <a:xfrm>
            <a:off x="1239186" y="321767"/>
            <a:ext cx="6597226" cy="332749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EA9D47-C2E2-47D1-A238-B8BFB40E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86" y="2344645"/>
            <a:ext cx="6597877" cy="1034094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Learn how to craft compelling content that resonates with your target audience.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75D3C-B33E-4726-885A-1964886822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Posting Daily is the Long Term Goal</a:t>
            </a:r>
            <a:endParaRPr lang="en-US" dirty="0"/>
          </a:p>
        </p:txBody>
      </p:sp>
      <p:cxnSp>
        <p:nvCxnSpPr>
          <p:cNvPr id="5" name="Conector recto 3">
            <a:extLst>
              <a:ext uri="{FF2B5EF4-FFF2-40B4-BE49-F238E27FC236}">
                <a16:creationId xmlns:a16="http://schemas.microsoft.com/office/drawing/2014/main" id="{8BAD8DE5-9ADB-4EC1-AE50-94F7BCFAB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32887" y="-1"/>
            <a:ext cx="8825" cy="5143501"/>
          </a:xfrm>
          <a:prstGeom prst="line">
            <a:avLst/>
          </a:prstGeom>
          <a:ln w="165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4">
            <a:extLst>
              <a:ext uri="{FF2B5EF4-FFF2-40B4-BE49-F238E27FC236}">
                <a16:creationId xmlns:a16="http://schemas.microsoft.com/office/drawing/2014/main" id="{B3D79AB8-A158-49A2-9E15-E518E7FED7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698102" y="-1"/>
            <a:ext cx="11466" cy="5143501"/>
          </a:xfrm>
          <a:prstGeom prst="line">
            <a:avLst/>
          </a:prstGeom>
          <a:ln w="165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7" descr="Corazón">
            <a:extLst>
              <a:ext uri="{FF2B5EF4-FFF2-40B4-BE49-F238E27FC236}">
                <a16:creationId xmlns:a16="http://schemas.microsoft.com/office/drawing/2014/main" id="{96E89BCF-1A14-4345-BA95-09A8BCCE4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3538" y="4142310"/>
            <a:ext cx="516924" cy="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A665EAB-C390-4731-BEE9-B1A77FE699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9" y="3014367"/>
            <a:ext cx="3548555" cy="21291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F59BFE-30BB-43C3-B6F2-76E7D403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6408"/>
            <a:ext cx="8494219" cy="1533768"/>
          </a:xfrm>
        </p:spPr>
        <p:txBody>
          <a:bodyPr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i="1" dirty="0" smtClean="0"/>
              <a:t>The </a:t>
            </a:r>
            <a:r>
              <a:rPr lang="en-US" sz="2800" i="1" dirty="0"/>
              <a:t>average video post is a minute and should not exceed that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Each </a:t>
            </a:r>
            <a:r>
              <a:rPr lang="en-US" sz="2800" dirty="0"/>
              <a:t>post should have a call to action as well.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Be </a:t>
            </a:r>
            <a:r>
              <a:rPr lang="en-US" sz="2800" dirty="0"/>
              <a:t>sure to caption </a:t>
            </a:r>
            <a:r>
              <a:rPr lang="en-US" sz="2800" dirty="0" smtClean="0"/>
              <a:t>them!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Mixing </a:t>
            </a:r>
            <a:r>
              <a:rPr lang="en-US" sz="2800" i="1" dirty="0"/>
              <a:t>it </a:t>
            </a:r>
            <a:r>
              <a:rPr lang="en-US" sz="2800" i="1" dirty="0" smtClean="0"/>
              <a:t>up</a:t>
            </a:r>
            <a:r>
              <a:rPr lang="en-US" sz="2800" i="1" dirty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7E0F261-B50A-41D9-A9E1-AD8580984A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" t="20064" r="749" b="-20064"/>
          <a:stretch/>
        </p:blipFill>
        <p:spPr>
          <a:xfrm>
            <a:off x="-69011" y="0"/>
            <a:ext cx="9213011" cy="4858423"/>
          </a:xfrm>
        </p:spPr>
      </p:pic>
      <p:sp>
        <p:nvSpPr>
          <p:cNvPr id="8" name="Diagrama de flujo: documento 2">
            <a:extLst>
              <a:ext uri="{FF2B5EF4-FFF2-40B4-BE49-F238E27FC236}">
                <a16:creationId xmlns:a16="http://schemas.microsoft.com/office/drawing/2014/main" id="{5B43FE4C-59AC-4A7D-A842-B85E5F60CC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0" y="2277979"/>
            <a:ext cx="9144000" cy="286552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FD03D03-2A7F-48AD-8E4C-2B3717D2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79087"/>
            <a:ext cx="9051691" cy="1666654"/>
          </a:xfrm>
        </p:spPr>
        <p:txBody>
          <a:bodyPr>
            <a:normAutofit/>
          </a:bodyPr>
          <a:lstStyle/>
          <a:p>
            <a:pPr algn="r"/>
            <a:r>
              <a:rPr lang="en-US" sz="4500" b="1" dirty="0" smtClean="0"/>
              <a:t>“</a:t>
            </a:r>
            <a:r>
              <a:rPr lang="en-US" sz="4500" b="1" dirty="0"/>
              <a:t>The message of hope is king</a:t>
            </a:r>
            <a:r>
              <a:rPr lang="en-US" sz="4500" b="1" dirty="0" smtClean="0"/>
              <a:t>.”</a:t>
            </a:r>
            <a:endParaRPr lang="en-US" sz="45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C18EA2-CA74-43B5-8B62-3C7685005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4428" y="2632604"/>
            <a:ext cx="4767263" cy="395817"/>
          </a:xfrm>
        </p:spPr>
        <p:txBody>
          <a:bodyPr/>
          <a:lstStyle/>
          <a:p>
            <a:pPr lvl="0"/>
            <a:r>
              <a:rPr lang="en-US" b="1" dirty="0"/>
              <a:t>Value to 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7E0F261-B50A-41D9-A9E1-AD8580984A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" t="17045" r="999" b="-17045"/>
          <a:stretch/>
        </p:blipFill>
        <p:spPr>
          <a:xfrm>
            <a:off x="218896" y="0"/>
            <a:ext cx="8637196" cy="4858423"/>
          </a:xfrm>
        </p:spPr>
      </p:pic>
      <p:sp>
        <p:nvSpPr>
          <p:cNvPr id="8" name="Diagrama de flujo: documento 2">
            <a:extLst>
              <a:ext uri="{FF2B5EF4-FFF2-40B4-BE49-F238E27FC236}">
                <a16:creationId xmlns:a16="http://schemas.microsoft.com/office/drawing/2014/main" id="{5B43FE4C-59AC-4A7D-A842-B85E5F60CC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0" y="2277979"/>
            <a:ext cx="9144000" cy="286552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FD03D03-2A7F-48AD-8E4C-2B3717D2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3" y="4132053"/>
            <a:ext cx="8906648" cy="187699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Lastly, </a:t>
            </a:r>
            <a:r>
              <a:rPr lang="en-US" dirty="0" smtClean="0"/>
              <a:t>Church </a:t>
            </a:r>
            <a:r>
              <a:rPr lang="en-US" dirty="0"/>
              <a:t>is about </a:t>
            </a:r>
            <a:r>
              <a:rPr lang="en-US" dirty="0" smtClean="0"/>
              <a:t>community. </a:t>
            </a:r>
            <a:br>
              <a:rPr lang="en-US" dirty="0" smtClean="0"/>
            </a:br>
            <a:r>
              <a:rPr lang="en-US" dirty="0" smtClean="0"/>
              <a:t>Show </a:t>
            </a:r>
            <a:r>
              <a:rPr lang="en-US" dirty="0"/>
              <a:t>them </a:t>
            </a:r>
            <a:r>
              <a:rPr lang="en-US" b="1" dirty="0"/>
              <a:t>compassion, grace and make them want to come </a:t>
            </a:r>
            <a:r>
              <a:rPr lang="en-US" b="1" dirty="0" smtClean="0"/>
              <a:t>back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C18EA2-CA74-43B5-8B62-3C7685005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6902" y="3314923"/>
            <a:ext cx="4767263" cy="395817"/>
          </a:xfrm>
        </p:spPr>
        <p:txBody>
          <a:bodyPr/>
          <a:lstStyle/>
          <a:p>
            <a:pPr lvl="0"/>
            <a:r>
              <a:rPr lang="en-US" sz="1500" b="1" dirty="0" smtClean="0"/>
              <a:t>Host/Station Connection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327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_NewsQuotes_Wide_Win32_SL_v2" id="{E6364A1B-53CF-42D5-B7AC-EAE27226A3AC}" vid="{87438DBB-11A7-41FE-9E2B-F7199A3D5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468CA299DDB4D9E17E67082BFA9F7" ma:contentTypeVersion="14" ma:contentTypeDescription="Create a new document." ma:contentTypeScope="" ma:versionID="2d9e66c330a6ad72aa37db4284590f04">
  <xsd:schema xmlns:xsd="http://www.w3.org/2001/XMLSchema" xmlns:xs="http://www.w3.org/2001/XMLSchema" xmlns:p="http://schemas.microsoft.com/office/2006/metadata/properties" xmlns:ns3="c760f19e-14b1-4cdc-875d-6b34367d7833" xmlns:ns4="3ab26aeb-9e18-44e8-a405-2fcd8050471f" targetNamespace="http://schemas.microsoft.com/office/2006/metadata/properties" ma:root="true" ma:fieldsID="b9263c21de36fcc219775f530101eb05" ns3:_="" ns4:_="">
    <xsd:import namespace="c760f19e-14b1-4cdc-875d-6b34367d7833"/>
    <xsd:import namespace="3ab26aeb-9e18-44e8-a405-2fcd805047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f19e-14b1-4cdc-875d-6b34367d7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6aeb-9e18-44e8-a405-2fcd80504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760f19e-14b1-4cdc-875d-6b34367d7833" xsi:nil="true"/>
    <_activity xmlns="c760f19e-14b1-4cdc-875d-6b34367d7833" xsi:nil="true"/>
  </documentManagement>
</p:properties>
</file>

<file path=customXml/itemProps1.xml><?xml version="1.0" encoding="utf-8"?>
<ds:datastoreItem xmlns:ds="http://schemas.openxmlformats.org/officeDocument/2006/customXml" ds:itemID="{7AAF5ACA-C4EB-45F3-98CD-CDA2021BE9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83D072-4C49-483D-BFF8-76F5D41C2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f19e-14b1-4cdc-875d-6b34367d7833"/>
    <ds:schemaRef ds:uri="3ab26aeb-9e18-44e8-a405-2fcd80504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802818-BC3E-4A55-9854-CEED52CD8C2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760f19e-14b1-4cdc-875d-6b34367d7833"/>
    <ds:schemaRef ds:uri="http://schemas.openxmlformats.org/package/2006/metadata/core-properties"/>
    <ds:schemaRef ds:uri="3ab26aeb-9e18-44e8-a405-2fcd8050471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Instagram landscape for news and quotes</Template>
  <TotalTime>0</TotalTime>
  <Words>374</Words>
  <Application>Microsoft Office PowerPoint</Application>
  <PresentationFormat>On-screen Show (16:9)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Arial Black</vt:lpstr>
      <vt:lpstr>Bell MT</vt:lpstr>
      <vt:lpstr>Calibri</vt:lpstr>
      <vt:lpstr>Calibri Light</vt:lpstr>
      <vt:lpstr>Cooper Black</vt:lpstr>
      <vt:lpstr>Forte</vt:lpstr>
      <vt:lpstr>Helvetica Neue</vt:lpstr>
      <vt:lpstr>Roboto</vt:lpstr>
      <vt:lpstr>Roboto Slab</vt:lpstr>
      <vt:lpstr>Segoe UI Light</vt:lpstr>
      <vt:lpstr>Sitka Banner</vt:lpstr>
      <vt:lpstr>TH SarabunPSK</vt:lpstr>
      <vt:lpstr>Wingdings</vt:lpstr>
      <vt:lpstr>Office Theme</vt:lpstr>
      <vt:lpstr>Your Social Media</vt:lpstr>
      <vt:lpstr>PowerPoint Presentation</vt:lpstr>
      <vt:lpstr>What are the Platforms?</vt:lpstr>
      <vt:lpstr>What are you trying to accomplish? </vt:lpstr>
      <vt:lpstr>Grow our platforms</vt:lpstr>
      <vt:lpstr>Learn how to craft compelling content that resonates with your target audience.</vt:lpstr>
      <vt:lpstr>The average video post is a minute and should not exceed that.   Each post should have a call to action as well.   Be sure to caption them!   Mixing it up!</vt:lpstr>
      <vt:lpstr>“The message of hope is king.”</vt:lpstr>
      <vt:lpstr>Lastly, Church is about community.  Show them compassion, grace and make them want to come back!</vt:lpstr>
      <vt:lpstr>Discover the best practices for leveraging different social media channels to grow your brand</vt:lpstr>
      <vt:lpstr>Be That Something</vt:lpstr>
      <vt:lpstr>PowerPoint Presentation</vt:lpstr>
      <vt:lpstr>It’s A Marathon Not a sprint.</vt:lpstr>
      <vt:lpstr>What NOW!?</vt:lpstr>
      <vt:lpstr>PowerPoint Presentation</vt:lpstr>
      <vt:lpstr>Q &amp; A 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2023-06-02T18:14:25Z</dcterms:created>
  <dcterms:modified xsi:type="dcterms:W3CDTF">2023-06-16T14:55:15Z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0x010100F01468CA299DDB4D9E17E67082BFA9F7</vt:lpwstr>
  </property>
</Properties>
</file>